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3" r:id="rId5"/>
    <p:sldId id="275" r:id="rId6"/>
    <p:sldId id="276" r:id="rId7"/>
    <p:sldId id="289" r:id="rId8"/>
    <p:sldId id="277" r:id="rId9"/>
    <p:sldId id="278" r:id="rId10"/>
    <p:sldId id="290" r:id="rId11"/>
    <p:sldId id="279" r:id="rId12"/>
    <p:sldId id="280" r:id="rId13"/>
    <p:sldId id="281" r:id="rId14"/>
    <p:sldId id="291" r:id="rId15"/>
    <p:sldId id="292" r:id="rId16"/>
    <p:sldId id="293" r:id="rId17"/>
    <p:sldId id="282" r:id="rId18"/>
    <p:sldId id="283" r:id="rId19"/>
    <p:sldId id="294" r:id="rId20"/>
    <p:sldId id="29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496"/>
    <a:srgbClr val="00000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93FA3D-B3C7-4E28-A2F8-9682650481DE}" v="120" dt="2020-01-24T16:44:11.48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935FE5-E930-435B-A57D-EBA3FD0F605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9771A42-3B25-4B98-8FA4-BA5DDED1E7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B5B9A9E-BB46-4447-8D45-E84036E23CAA}"/>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8B604D97-A878-47DE-B6F6-B2DC28B6EB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9D6AA21-35F8-46C9-B794-2BC724BDE603}"/>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2531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35A995-C48B-4987-A8D2-2F121FFEC9A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73BE90E-534F-4CA7-B1FF-17C6893AD3B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70CD5C-8C2C-47E2-B6C2-CB5F96DBD2AC}"/>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8A56D1DB-BFF4-4665-AFCB-DE7AB3D811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ED4889-3A38-4C34-BB05-DA4C7EEA0A71}"/>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125613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BA0C5C7-4733-49FD-AA49-A01C5A57603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CE1F891-EE4A-47D1-A3A6-6C8332E08DA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4F7B0C8-7ED6-47EA-A38F-223868BE80ED}"/>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514E38AC-FA94-4E15-813E-E612BD1607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88E9B6-271E-49D2-89B8-3E9BA8F4C8E8}"/>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18875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C31C8-8A64-4C80-90C8-276CFC75137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F556FDE-643E-4BC3-B94F-BD08B68A4BE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C21F83-5FE9-489A-95FF-891F38A642E8}"/>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59111876-4E01-4E83-96FB-0D95391CCB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0DA144-29F7-45A9-8380-BE72A074D6CD}"/>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362736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04037D-BFD4-4085-8489-0099815B61B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A2B0A22-36E4-431F-9386-3BE5D9D65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1FEF8FB-EF2E-4462-B6FC-CB63EC5D5FBE}"/>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B6C35C72-5EBC-44DB-90E6-3C4129FE1AD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3169E5-86A1-406C-908A-EFA127BCB5EC}"/>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29759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10BF1D-7929-47C9-865E-1143A508F40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5F0258-5BF5-47C1-B819-982A45699FC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4D53FDD-B2AC-41CF-8E2C-D6585510CF4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D17452D-BF41-49EF-ABF9-281F40308CD5}"/>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6" name="Espace réservé du pied de page 5">
            <a:extLst>
              <a:ext uri="{FF2B5EF4-FFF2-40B4-BE49-F238E27FC236}">
                <a16:creationId xmlns:a16="http://schemas.microsoft.com/office/drawing/2014/main" id="{BE1A91D2-4559-4027-A282-8A135E2A39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9B13C9-A2A7-4D26-9529-5C0917C6BFED}"/>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194442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818A66-93B0-443B-867F-92C2F791B06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593DAEB-2CA4-42C5-9326-E5D4AAC6F2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9249D88-B8DA-4757-857A-5C51304628F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13B7E91-FF9B-4CCB-B22E-AE84B7E66A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29FB5AF-4EBB-4FD5-B82D-AE0AF446F83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F93A080-B633-4CBA-87C5-440562E83CD7}"/>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8" name="Espace réservé du pied de page 7">
            <a:extLst>
              <a:ext uri="{FF2B5EF4-FFF2-40B4-BE49-F238E27FC236}">
                <a16:creationId xmlns:a16="http://schemas.microsoft.com/office/drawing/2014/main" id="{57CD85B4-0394-4866-97AF-D1D392EE406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DF4117A-2DAC-44DA-9F6C-B28FA898D56E}"/>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622261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4C9F60-A0A0-4236-B4DF-987935AF792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7CCFA1-8098-4800-8E49-238E20D628B1}"/>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4" name="Espace réservé du pied de page 3">
            <a:extLst>
              <a:ext uri="{FF2B5EF4-FFF2-40B4-BE49-F238E27FC236}">
                <a16:creationId xmlns:a16="http://schemas.microsoft.com/office/drawing/2014/main" id="{B2D61FEC-8DE6-46FD-9503-CBD623F77FF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027D635-DAE5-4C9E-9E4D-A4AC5FC102E6}"/>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182634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F6CE993-C63A-4B37-8C70-8901A423AB36}"/>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3" name="Espace réservé du pied de page 2">
            <a:extLst>
              <a:ext uri="{FF2B5EF4-FFF2-40B4-BE49-F238E27FC236}">
                <a16:creationId xmlns:a16="http://schemas.microsoft.com/office/drawing/2014/main" id="{45204FCC-FBFB-4D7F-8BC8-CEBF89EEC78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FED3C9E-BEC7-4E50-B078-20F36C75C069}"/>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1643147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CD591F-DA4D-4130-BAAC-CBA3117726E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FD165A0-1B3E-4F28-9495-992EB64A9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66CD5E4-6601-47D7-A9C6-EBEAC4DE8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F8A996A-EE73-41B3-A85F-7051A1049E0E}"/>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6" name="Espace réservé du pied de page 5">
            <a:extLst>
              <a:ext uri="{FF2B5EF4-FFF2-40B4-BE49-F238E27FC236}">
                <a16:creationId xmlns:a16="http://schemas.microsoft.com/office/drawing/2014/main" id="{E4A65BEB-98CD-4F1C-9661-268109BF35E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77D9516-83FD-4298-9675-C1D61F78F4B2}"/>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254519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5051A2-2D66-4DFE-B7F6-D61F4F4B5A3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B25DE01-7883-4A9B-8904-6F2276C03D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FE3A8C9-258C-4720-8617-22BAFC53E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83AE0DC-DAB6-4463-A045-174241919BA5}"/>
              </a:ext>
            </a:extLst>
          </p:cNvPr>
          <p:cNvSpPr>
            <a:spLocks noGrp="1"/>
          </p:cNvSpPr>
          <p:nvPr>
            <p:ph type="dt" sz="half" idx="10"/>
          </p:nvPr>
        </p:nvSpPr>
        <p:spPr/>
        <p:txBody>
          <a:bodyPr/>
          <a:lstStyle/>
          <a:p>
            <a:fld id="{58728690-173E-4B44-B080-E7EB8A4D031B}" type="datetimeFigureOut">
              <a:rPr lang="fr-FR" smtClean="0"/>
              <a:t>10/02/2020</a:t>
            </a:fld>
            <a:endParaRPr lang="fr-FR"/>
          </a:p>
        </p:txBody>
      </p:sp>
      <p:sp>
        <p:nvSpPr>
          <p:cNvPr id="6" name="Espace réservé du pied de page 5">
            <a:extLst>
              <a:ext uri="{FF2B5EF4-FFF2-40B4-BE49-F238E27FC236}">
                <a16:creationId xmlns:a16="http://schemas.microsoft.com/office/drawing/2014/main" id="{8C49F88F-A1A0-475E-A3EF-12AC9D0E8B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B877F5-BAAC-416E-BE03-93BDE0239DA4}"/>
              </a:ext>
            </a:extLst>
          </p:cNvPr>
          <p:cNvSpPr>
            <a:spLocks noGrp="1"/>
          </p:cNvSpPr>
          <p:nvPr>
            <p:ph type="sldNum" sz="quarter" idx="12"/>
          </p:nvPr>
        </p:nvSpPr>
        <p:spPr/>
        <p:txBody>
          <a:bodyPr/>
          <a:lstStyle/>
          <a:p>
            <a:fld id="{4C033FEF-9733-4195-8E97-9C0D639C617C}" type="slidenum">
              <a:rPr lang="fr-FR" smtClean="0"/>
              <a:t>‹N°›</a:t>
            </a:fld>
            <a:endParaRPr lang="fr-FR"/>
          </a:p>
        </p:txBody>
      </p:sp>
    </p:spTree>
    <p:extLst>
      <p:ext uri="{BB962C8B-B14F-4D97-AF65-F5344CB8AC3E}">
        <p14:creationId xmlns:p14="http://schemas.microsoft.com/office/powerpoint/2010/main" val="930489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B262B37-C6C5-4B41-A4B1-CF62742201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26005C6-EE90-4314-BF89-EB7C111B16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ED4ECE-19A3-44B9-9B74-AC5A7A4682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28690-173E-4B44-B080-E7EB8A4D031B}" type="datetimeFigureOut">
              <a:rPr lang="fr-FR" smtClean="0"/>
              <a:t>10/02/2020</a:t>
            </a:fld>
            <a:endParaRPr lang="fr-FR"/>
          </a:p>
        </p:txBody>
      </p:sp>
      <p:sp>
        <p:nvSpPr>
          <p:cNvPr id="5" name="Espace réservé du pied de page 4">
            <a:extLst>
              <a:ext uri="{FF2B5EF4-FFF2-40B4-BE49-F238E27FC236}">
                <a16:creationId xmlns:a16="http://schemas.microsoft.com/office/drawing/2014/main" id="{DFC37094-2034-414C-A979-C98B128E6B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67E225E-813E-4026-9CD4-ABAC26CE03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33FEF-9733-4195-8E97-9C0D639C617C}" type="slidenum">
              <a:rPr lang="fr-FR" smtClean="0"/>
              <a:t>‹N°›</a:t>
            </a:fld>
            <a:endParaRPr lang="fr-FR"/>
          </a:p>
        </p:txBody>
      </p:sp>
    </p:spTree>
    <p:extLst>
      <p:ext uri="{BB962C8B-B14F-4D97-AF65-F5344CB8AC3E}">
        <p14:creationId xmlns:p14="http://schemas.microsoft.com/office/powerpoint/2010/main" val="18978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F2603F59-EE58-4E62-977B-59CC82CA279A}"/>
              </a:ext>
            </a:extLst>
          </p:cNvPr>
          <p:cNvSpPr>
            <a:spLocks noGrp="1"/>
          </p:cNvSpPr>
          <p:nvPr>
            <p:ph type="ctrTitle"/>
          </p:nvPr>
        </p:nvSpPr>
        <p:spPr>
          <a:xfrm>
            <a:off x="311424" y="1875200"/>
            <a:ext cx="11504439" cy="722028"/>
          </a:xfrm>
        </p:spPr>
        <p:txBody>
          <a:bodyPr>
            <a:noAutofit/>
          </a:bodyPr>
          <a:lstStyle/>
          <a:p>
            <a:r>
              <a:rPr lang="fr-FR" sz="4800"/>
              <a:t>Word Handicap System</a:t>
            </a:r>
            <a:br>
              <a:rPr lang="fr-FR" sz="4800"/>
            </a:br>
            <a:r>
              <a:rPr lang="fr-FR" sz="4800"/>
              <a:t>Webinaire ffgolf</a:t>
            </a:r>
          </a:p>
        </p:txBody>
      </p:sp>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2811945"/>
            <a:ext cx="11569149" cy="3783496"/>
          </a:xfrm>
          <a:prstGeom prst="rect">
            <a:avLst/>
          </a:prstGeom>
        </p:spPr>
        <p:txBody>
          <a:bodyPr vert="horz" lIns="91440" tIns="45720" rIns="91440" bIns="45720" rtlCol="0" anchor="t" anchorCtr="0">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20000"/>
              </a:lnSpc>
              <a:spcBef>
                <a:spcPts val="1200"/>
              </a:spcBef>
            </a:pPr>
            <a:r>
              <a:rPr lang="fr-FR" sz="3600"/>
              <a:t>Bienvenue !</a:t>
            </a:r>
          </a:p>
          <a:p>
            <a:pPr algn="l">
              <a:lnSpc>
                <a:spcPct val="120000"/>
              </a:lnSpc>
              <a:spcBef>
                <a:spcPts val="1200"/>
              </a:spcBef>
            </a:pPr>
            <a:r>
              <a:rPr lang="fr-FR" sz="3600"/>
              <a:t>La session se déroulera en deux parties:</a:t>
            </a:r>
          </a:p>
          <a:p>
            <a:pPr marL="742950" indent="-742950" algn="l">
              <a:lnSpc>
                <a:spcPct val="120000"/>
              </a:lnSpc>
              <a:spcBef>
                <a:spcPts val="1200"/>
              </a:spcBef>
              <a:buFont typeface="+mj-lt"/>
              <a:buAutoNum type="arabicPeriod"/>
            </a:pPr>
            <a:r>
              <a:rPr lang="fr-FR" sz="3600"/>
              <a:t>Une partie </a:t>
            </a:r>
            <a:r>
              <a:rPr lang="fr-FR" sz="3600" b="1" u="sng"/>
              <a:t>présentation</a:t>
            </a:r>
            <a:r>
              <a:rPr lang="fr-FR" sz="3600"/>
              <a:t> (30 minutes, micros coupés), pendant laquelle vous pourrez commencer à soumettre vos questions par messagerie instantanée (Bouton « Converser » en bas de l’écran)</a:t>
            </a:r>
          </a:p>
          <a:p>
            <a:pPr marL="742950" indent="-742950" algn="l">
              <a:lnSpc>
                <a:spcPct val="120000"/>
              </a:lnSpc>
              <a:spcBef>
                <a:spcPts val="1200"/>
              </a:spcBef>
              <a:buFont typeface="+mj-lt"/>
              <a:buAutoNum type="arabicPeriod"/>
            </a:pPr>
            <a:r>
              <a:rPr lang="fr-FR" sz="3600"/>
              <a:t>Un </a:t>
            </a:r>
            <a:r>
              <a:rPr lang="fr-FR" sz="3600" b="1" u="sng"/>
              <a:t>échange libre</a:t>
            </a:r>
            <a:r>
              <a:rPr lang="fr-FR" sz="3600"/>
              <a:t> (30 à 45 minutes), où seront traitées vos questions écrites ou orales.</a:t>
            </a:r>
          </a:p>
          <a:p>
            <a:pPr algn="l">
              <a:lnSpc>
                <a:spcPct val="120000"/>
              </a:lnSpc>
              <a:spcBef>
                <a:spcPts val="1200"/>
              </a:spcBef>
            </a:pPr>
            <a:r>
              <a:rPr lang="fr-FR" sz="3600"/>
              <a:t>Vous pouvez tester la messagerie instantanée dès votre arrivée (bouton « converser » en bas de votre écran).</a:t>
            </a:r>
          </a:p>
          <a:p>
            <a:pPr algn="l">
              <a:lnSpc>
                <a:spcPct val="120000"/>
              </a:lnSpc>
              <a:spcBef>
                <a:spcPts val="1200"/>
              </a:spcBef>
            </a:pPr>
            <a:r>
              <a:rPr lang="fr-FR" sz="3600"/>
              <a:t>Vérifiez le bon fonctionnement de votre sortie audio, à l’aide des paramètres proposés en bas à gauche (flèche à côté du bouton micro), ainsi que votre micro si vous souhaitez intervenir oralement lors de l’échange libre.</a:t>
            </a:r>
          </a:p>
          <a:p>
            <a:pPr algn="l"/>
            <a:endParaRPr lang="fr-FR" sz="3600"/>
          </a:p>
          <a:p>
            <a:pPr marL="571500" indent="-571500" algn="l">
              <a:buFont typeface="Arial" panose="020B0604020202020204" pitchFamily="34" charset="0"/>
              <a:buChar char="•"/>
            </a:pPr>
            <a:endParaRPr lang="fr-FR" sz="3600"/>
          </a:p>
          <a:p>
            <a:endParaRPr lang="fr-FR" sz="3600"/>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Tree>
    <p:extLst>
      <p:ext uri="{BB962C8B-B14F-4D97-AF65-F5344CB8AC3E}">
        <p14:creationId xmlns:p14="http://schemas.microsoft.com/office/powerpoint/2010/main" val="3334674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48A76CA1-5741-45D2-B44C-21FF180ADF20}"/>
              </a:ext>
            </a:extLst>
          </p:cNvPr>
          <p:cNvSpPr/>
          <p:nvPr/>
        </p:nvSpPr>
        <p:spPr>
          <a:xfrm>
            <a:off x="311424" y="1563213"/>
            <a:ext cx="11569150" cy="3200876"/>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endParaRPr lang="fr-FR" sz="2000">
              <a:latin typeface="Calibri Light" panose="020F0302020204030204" pitchFamily="34" charset="0"/>
              <a:cs typeface="Times New Roman" panose="02020603050405020304" pitchFamily="18" charset="0"/>
            </a:endParaRPr>
          </a:p>
          <a:p>
            <a:pPr lvl="0"/>
            <a:r>
              <a:rPr lang="fr-FR" sz="2000">
                <a:latin typeface="Calibri Light" panose="020F0302020204030204" pitchFamily="34" charset="0"/>
                <a:cs typeface="Times New Roman" panose="02020603050405020304" pitchFamily="18" charset="0"/>
              </a:rPr>
              <a:t>En complément de la mesure de la performance, un certain nombre d’ajustements sont prévus par le World Handicap System pour:</a:t>
            </a:r>
          </a:p>
          <a:p>
            <a:pPr lvl="0"/>
            <a:endParaRPr lang="fr-FR" sz="2000">
              <a:latin typeface="Calibri Light" panose="020F0302020204030204" pitchFamily="34" charset="0"/>
              <a:cs typeface="Times New Roman" panose="02020603050405020304" pitchFamily="18" charset="0"/>
            </a:endParaRPr>
          </a:p>
          <a:p>
            <a:pPr marL="285750" lvl="0" indent="-285750">
              <a:buFont typeface="Arial" panose="020B0604020202020204" pitchFamily="34" charset="0"/>
              <a:buChar char="•"/>
            </a:pPr>
            <a:r>
              <a:rPr lang="fr-FR" sz="2000">
                <a:latin typeface="+mj-lt"/>
              </a:rPr>
              <a:t>Accélérer la descente d’index de joueurs sous évalués : </a:t>
            </a:r>
            <a:r>
              <a:rPr lang="fr-FR" sz="2000" b="1">
                <a:solidFill>
                  <a:srgbClr val="2F5496"/>
                </a:solidFill>
                <a:latin typeface="+mj-lt"/>
              </a:rPr>
              <a:t>Ajustement pour Score Exceptionnel</a:t>
            </a:r>
            <a:r>
              <a:rPr lang="fr-FR" sz="2000">
                <a:solidFill>
                  <a:srgbClr val="2F5496"/>
                </a:solidFill>
                <a:latin typeface="+mj-lt"/>
              </a:rPr>
              <a:t>.</a:t>
            </a:r>
          </a:p>
          <a:p>
            <a:pPr marL="285750" lvl="0" indent="-285750">
              <a:buFont typeface="Arial" panose="020B0604020202020204" pitchFamily="34" charset="0"/>
              <a:buChar char="•"/>
            </a:pPr>
            <a:r>
              <a:rPr lang="fr-FR" sz="2000">
                <a:latin typeface="+mj-lt"/>
              </a:rPr>
              <a:t>Freiner, voire limiter la remontée trop rapide de joueurs en méforme : </a:t>
            </a:r>
            <a:r>
              <a:rPr lang="fr-FR" sz="2000" b="1">
                <a:solidFill>
                  <a:srgbClr val="2F5496"/>
                </a:solidFill>
                <a:latin typeface="+mj-lt"/>
              </a:rPr>
              <a:t>Soft et Hard Caps</a:t>
            </a:r>
            <a:r>
              <a:rPr lang="fr-FR" sz="2000">
                <a:latin typeface="+mj-lt"/>
              </a:rPr>
              <a:t>.</a:t>
            </a:r>
          </a:p>
          <a:p>
            <a:pPr marL="285750" lvl="0" indent="-285750">
              <a:buFont typeface="Arial" panose="020B0604020202020204" pitchFamily="34" charset="0"/>
              <a:buChar char="•"/>
            </a:pPr>
            <a:r>
              <a:rPr lang="fr-FR" sz="2000">
                <a:latin typeface="+mj-lt"/>
              </a:rPr>
              <a:t>Tenir compte du faible nombre de scores : </a:t>
            </a:r>
            <a:r>
              <a:rPr lang="fr-FR" sz="2000" b="1">
                <a:solidFill>
                  <a:srgbClr val="2F5496"/>
                </a:solidFill>
                <a:latin typeface="+mj-lt"/>
              </a:rPr>
              <a:t>Ajustement d’historique incomplet</a:t>
            </a:r>
            <a:r>
              <a:rPr lang="fr-FR" sz="2000">
                <a:latin typeface="+mj-lt"/>
              </a:rPr>
              <a:t>.</a:t>
            </a:r>
          </a:p>
          <a:p>
            <a:pPr marL="285750" lvl="0" indent="-285750">
              <a:buFont typeface="Arial" panose="020B0604020202020204" pitchFamily="34" charset="0"/>
              <a:buChar char="•"/>
            </a:pPr>
            <a:r>
              <a:rPr lang="fr-FR" sz="2000">
                <a:latin typeface="+mj-lt"/>
              </a:rPr>
              <a:t>Prendre en compte les conditions de jeu du jour : </a:t>
            </a:r>
            <a:r>
              <a:rPr lang="fr-FR" sz="2000" b="1">
                <a:solidFill>
                  <a:srgbClr val="2F5496"/>
                </a:solidFill>
                <a:latin typeface="+mj-lt"/>
              </a:rPr>
              <a:t>PCC (Playing Conditions Calculations)</a:t>
            </a:r>
          </a:p>
          <a:p>
            <a:pPr lvl="0"/>
            <a:endParaRPr lang="fr-FR">
              <a:latin typeface="+mj-lt"/>
            </a:endParaRPr>
          </a:p>
        </p:txBody>
      </p:sp>
    </p:spTree>
    <p:extLst>
      <p:ext uri="{BB962C8B-B14F-4D97-AF65-F5344CB8AC3E}">
        <p14:creationId xmlns:p14="http://schemas.microsoft.com/office/powerpoint/2010/main" val="3560445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48A76CA1-5741-45D2-B44C-21FF180ADF20}"/>
              </a:ext>
            </a:extLst>
          </p:cNvPr>
          <p:cNvSpPr/>
          <p:nvPr/>
        </p:nvSpPr>
        <p:spPr>
          <a:xfrm>
            <a:off x="311424" y="1563213"/>
            <a:ext cx="11569150" cy="3416320"/>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r>
              <a:rPr lang="fr-FR" sz="2400" b="1" kern="0">
                <a:solidFill>
                  <a:srgbClr val="2F5496"/>
                </a:solidFill>
                <a:latin typeface="Calibri Light" panose="020F0302020204030204" pitchFamily="34" charset="0"/>
                <a:cs typeface="Times New Roman" panose="02020603050405020304" pitchFamily="18" charset="0"/>
              </a:rPr>
              <a:t>	Ajustement pour Score exceptionnel</a:t>
            </a:r>
          </a:p>
          <a:p>
            <a:endParaRPr lang="fr-FR" sz="2000">
              <a:latin typeface="Calibri Light" panose="020F0302020204030204" pitchFamily="34" charset="0"/>
              <a:cs typeface="Times New Roman" panose="02020603050405020304" pitchFamily="18" charset="0"/>
            </a:endParaRPr>
          </a:p>
          <a:p>
            <a:pPr lvl="0"/>
            <a:r>
              <a:rPr lang="fr-FR">
                <a:latin typeface="Calibri Light" panose="020F0302020204030204" pitchFamily="34" charset="0"/>
                <a:cs typeface="Times New Roman" panose="02020603050405020304" pitchFamily="18" charset="0"/>
              </a:rPr>
              <a:t>Si un joueur réalise un score différentiel de 7 points en dessous de son index initial, son nouvel index sera calculé avec une minoration automatique de 1 point.</a:t>
            </a:r>
          </a:p>
          <a:p>
            <a:pPr lvl="0"/>
            <a:r>
              <a:rPr lang="fr-FR">
                <a:latin typeface="Calibri Light" panose="020F0302020204030204" pitchFamily="34" charset="0"/>
                <a:cs typeface="Times New Roman" panose="02020603050405020304" pitchFamily="18" charset="0"/>
              </a:rPr>
              <a:t>Si la différence entre le score différentiel reçu et l’index initial est de 10 points ou plus, cette minoration sera alors de 2 points.</a:t>
            </a:r>
          </a:p>
          <a:p>
            <a:r>
              <a:rPr lang="fr-FR" u="sng">
                <a:latin typeface="Calibri Light" panose="020F0302020204030204" pitchFamily="34" charset="0"/>
                <a:cs typeface="Times New Roman" panose="02020603050405020304" pitchFamily="18" charset="0"/>
              </a:rPr>
              <a:t>Exemple :</a:t>
            </a:r>
            <a:r>
              <a:rPr lang="fr-FR">
                <a:latin typeface="Calibri Light" panose="020F0302020204030204" pitchFamily="34" charset="0"/>
                <a:cs typeface="Times New Roman" panose="02020603050405020304" pitchFamily="18" charset="0"/>
              </a:rPr>
              <a:t> Pour un joueur 36.3 qui réalise un score différentiel de 25.2, on calculera le nouvel index normalement (toujours sur la base des 8/20 meilleurs scores différentiels) mais cet index calculé sera artificiellement baissé de 2 points.</a:t>
            </a:r>
          </a:p>
          <a:p>
            <a:pPr lvl="0"/>
            <a:endParaRPr lang="fr-FR" sz="2000">
              <a:latin typeface="Calibri Light" panose="020F0302020204030204" pitchFamily="34" charset="0"/>
              <a:cs typeface="Times New Roman" panose="02020603050405020304" pitchFamily="18" charset="0"/>
            </a:endParaRPr>
          </a:p>
          <a:p>
            <a:pPr lvl="0"/>
            <a:endParaRPr lang="fr-FR" sz="2000">
              <a:latin typeface="Calibri Light" panose="020F0302020204030204" pitchFamily="34" charset="0"/>
              <a:cs typeface="Times New Roman" panose="02020603050405020304" pitchFamily="18" charset="0"/>
            </a:endParaRPr>
          </a:p>
        </p:txBody>
      </p:sp>
      <p:grpSp>
        <p:nvGrpSpPr>
          <p:cNvPr id="8" name="Groupe 7">
            <a:extLst>
              <a:ext uri="{FF2B5EF4-FFF2-40B4-BE49-F238E27FC236}">
                <a16:creationId xmlns:a16="http://schemas.microsoft.com/office/drawing/2014/main" id="{BB66AF2A-C207-4DA6-8721-3DCBF3A9759F}"/>
              </a:ext>
            </a:extLst>
          </p:cNvPr>
          <p:cNvGrpSpPr/>
          <p:nvPr/>
        </p:nvGrpSpPr>
        <p:grpSpPr>
          <a:xfrm>
            <a:off x="385765" y="4484201"/>
            <a:ext cx="10060676" cy="1938992"/>
            <a:chOff x="311421" y="4176989"/>
            <a:chExt cx="10060676" cy="1938992"/>
          </a:xfrm>
        </p:grpSpPr>
        <p:sp>
          <p:nvSpPr>
            <p:cNvPr id="9" name="ZoneTexte 8">
              <a:extLst>
                <a:ext uri="{FF2B5EF4-FFF2-40B4-BE49-F238E27FC236}">
                  <a16:creationId xmlns:a16="http://schemas.microsoft.com/office/drawing/2014/main" id="{6A7FBD91-A632-4171-8AD1-3745FA5AE36A}"/>
                </a:ext>
              </a:extLst>
            </p:cNvPr>
            <p:cNvSpPr txBox="1"/>
            <p:nvPr/>
          </p:nvSpPr>
          <p:spPr>
            <a:xfrm>
              <a:off x="311421" y="4176989"/>
              <a:ext cx="10060676" cy="1938992"/>
            </a:xfrm>
            <a:prstGeom prst="rect">
              <a:avLst/>
            </a:prstGeom>
            <a:noFill/>
          </p:spPr>
          <p:txBody>
            <a:bodyPr wrap="square" rtlCol="0">
              <a:spAutoFit/>
            </a:bodyPr>
            <a:lstStyle/>
            <a:p>
              <a:endParaRPr lang="fr-FR" b="1"/>
            </a:p>
            <a:p>
              <a:endParaRPr lang="fr-FR" b="1"/>
            </a:p>
            <a:p>
              <a:r>
                <a:rPr lang="fr-FR" sz="2400" b="1">
                  <a:latin typeface="+mj-lt"/>
                </a:rPr>
                <a:t>	</a:t>
              </a:r>
              <a:r>
                <a:rPr lang="fr-FR" sz="2000" b="1">
                  <a:latin typeface="Calibri Light" panose="020F0302020204030204" pitchFamily="34" charset="0"/>
                  <a:cs typeface="Times New Roman" panose="02020603050405020304" pitchFamily="18" charset="0"/>
                </a:rPr>
                <a:t>Question chrono</a:t>
              </a:r>
              <a:r>
                <a:rPr lang="fr-FR" sz="2000">
                  <a:latin typeface="Calibri Light" panose="020F0302020204030204" pitchFamily="34" charset="0"/>
                  <a:cs typeface="Times New Roman" panose="02020603050405020304" pitchFamily="18" charset="0"/>
                </a:rPr>
                <a:t>:</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Un joueur d’index 32,7 réalise un score différentiel de 23,3.</a:t>
              </a:r>
              <a:br>
                <a:rPr lang="fr-FR" sz="2000">
                  <a:latin typeface="Calibri Light" panose="020F0302020204030204" pitchFamily="34" charset="0"/>
                  <a:cs typeface="Times New Roman" panose="02020603050405020304" pitchFamily="18" charset="0"/>
                </a:rPr>
              </a:br>
              <a:r>
                <a:rPr lang="fr-FR" sz="2000">
                  <a:latin typeface="Calibri Light" panose="020F0302020204030204" pitchFamily="34" charset="0"/>
                  <a:cs typeface="Times New Roman" panose="02020603050405020304" pitchFamily="18" charset="0"/>
                </a:rPr>
                <a:t>Après calcul du nouvel index par le 8/20, quelle sera l’ajustement additionnel appliqué ?</a:t>
              </a:r>
            </a:p>
          </p:txBody>
        </p:sp>
        <p:pic>
          <p:nvPicPr>
            <p:cNvPr id="10" name="Image 9" descr="Une image contenant horloge, objet, signe&#10;&#10;Description générée automatiquement">
              <a:extLst>
                <a:ext uri="{FF2B5EF4-FFF2-40B4-BE49-F238E27FC236}">
                  <a16:creationId xmlns:a16="http://schemas.microsoft.com/office/drawing/2014/main" id="{CADA2EFB-1283-4246-9F03-66A5DA75D797}"/>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2" y="4346188"/>
              <a:ext cx="862767" cy="1053143"/>
            </a:xfrm>
            <a:prstGeom prst="rect">
              <a:avLst/>
            </a:prstGeom>
          </p:spPr>
        </p:pic>
      </p:grpSp>
    </p:spTree>
    <p:extLst>
      <p:ext uri="{BB962C8B-B14F-4D97-AF65-F5344CB8AC3E}">
        <p14:creationId xmlns:p14="http://schemas.microsoft.com/office/powerpoint/2010/main" val="53578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48A76CA1-5741-45D2-B44C-21FF180ADF20}"/>
              </a:ext>
            </a:extLst>
          </p:cNvPr>
          <p:cNvSpPr/>
          <p:nvPr/>
        </p:nvSpPr>
        <p:spPr>
          <a:xfrm>
            <a:off x="311424" y="1563213"/>
            <a:ext cx="11569150" cy="4832092"/>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pPr lvl="1"/>
            <a:r>
              <a:rPr lang="fr-FR" sz="2400" b="1" kern="0">
                <a:solidFill>
                  <a:srgbClr val="2F5496"/>
                </a:solidFill>
                <a:latin typeface="Calibri Light" panose="020F0302020204030204" pitchFamily="34" charset="0"/>
                <a:cs typeface="Times New Roman" panose="02020603050405020304" pitchFamily="18" charset="0"/>
              </a:rPr>
              <a:t>Soft Cap et hard Cap (frein et plafond à la remontée)</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La méthode permet à l’index de remonter si les performances d’un joueur se dégradent de manière durable. Cela étant, pour éviter une remontée trop rapide issue d’une baisse de forme momentanée, des freins sont applicables en cas de succession de mauvais résultats.</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Ainsi, un index ne pourra pas remonter de plus de </a:t>
            </a:r>
            <a:r>
              <a:rPr lang="fr-FR" sz="2000" u="sng">
                <a:latin typeface="Calibri Light" panose="020F0302020204030204" pitchFamily="34" charset="0"/>
                <a:cs typeface="Times New Roman" panose="02020603050405020304" pitchFamily="18" charset="0"/>
              </a:rPr>
              <a:t>5 points</a:t>
            </a:r>
            <a:r>
              <a:rPr lang="fr-FR" sz="2000">
                <a:latin typeface="Calibri Light" panose="020F0302020204030204" pitchFamily="34" charset="0"/>
                <a:cs typeface="Times New Roman" panose="02020603050405020304" pitchFamily="18" charset="0"/>
              </a:rPr>
              <a:t> au-delà du </a:t>
            </a:r>
            <a:r>
              <a:rPr lang="fr-FR" sz="2000" b="1">
                <a:latin typeface="Calibri Light" panose="020F0302020204030204" pitchFamily="34" charset="0"/>
                <a:cs typeface="Times New Roman" panose="02020603050405020304" pitchFamily="18" charset="0"/>
              </a:rPr>
              <a:t>meilleur index obtenu sur les 12 derniers mois</a:t>
            </a:r>
            <a:r>
              <a:rPr lang="fr-FR" sz="2000">
                <a:latin typeface="Calibri Light" panose="020F0302020204030204" pitchFamily="34" charset="0"/>
                <a:cs typeface="Times New Roman" panose="02020603050405020304" pitchFamily="18" charset="0"/>
              </a:rPr>
              <a:t> (Hard Cap – Plafond Fixe)</a:t>
            </a:r>
          </a:p>
          <a:p>
            <a:r>
              <a:rPr lang="fr-FR" sz="2000">
                <a:latin typeface="Calibri Light" panose="020F0302020204030204" pitchFamily="34" charset="0"/>
                <a:cs typeface="Times New Roman" panose="02020603050405020304" pitchFamily="18" charset="0"/>
              </a:rPr>
              <a:t>(Exemple, un joueur 12,7 d’index sera plafonné à 17.7 quels que soient le nombre et la valeur des contre-performances enregistrées dans l’année)</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Un calcul intermédiaire (soft cap) freinera la remontée de l’index avant d’arriver à ce plafond fixe de 5 points. Tous les points de remontée au-delà de 3 seront ainsi divisés par deux, avant d’arriver au plafond fixe.</a:t>
            </a:r>
          </a:p>
          <a:p>
            <a:pPr lvl="0"/>
            <a:endParaRPr lang="fr-FR" sz="2000">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2233447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48A76CA1-5741-45D2-B44C-21FF180ADF20}"/>
              </a:ext>
            </a:extLst>
          </p:cNvPr>
          <p:cNvSpPr/>
          <p:nvPr/>
        </p:nvSpPr>
        <p:spPr>
          <a:xfrm>
            <a:off x="311424" y="1563213"/>
            <a:ext cx="11569150" cy="2677656"/>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pPr lvl="1"/>
            <a:r>
              <a:rPr lang="fr-FR" sz="2400" b="1" kern="0">
                <a:solidFill>
                  <a:srgbClr val="2F5496"/>
                </a:solidFill>
                <a:latin typeface="Calibri Light" panose="020F0302020204030204" pitchFamily="34" charset="0"/>
                <a:cs typeface="Times New Roman" panose="02020603050405020304" pitchFamily="18" charset="0"/>
              </a:rPr>
              <a:t>Ajustement pour nombre insuffisant de scores</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Avant d’arriver à un historique suffisamment représentatif de 20 scores, par prudence, le système appliquera des ajustements intermédiaires dont voici le détail :</a:t>
            </a:r>
          </a:p>
          <a:p>
            <a:endParaRPr lang="fr-FR" sz="2000">
              <a:latin typeface="Calibri Light" panose="020F0302020204030204" pitchFamily="34" charset="0"/>
              <a:cs typeface="Times New Roman" panose="02020603050405020304" pitchFamily="18" charset="0"/>
            </a:endParaRPr>
          </a:p>
          <a:p>
            <a:endParaRPr lang="fr-FR" sz="2000">
              <a:latin typeface="Calibri Light" panose="020F0302020204030204" pitchFamily="34" charset="0"/>
              <a:cs typeface="Times New Roman" panose="02020603050405020304" pitchFamily="18" charset="0"/>
            </a:endParaRPr>
          </a:p>
          <a:p>
            <a:pPr lvl="0"/>
            <a:endParaRPr lang="fr-FR" sz="2000">
              <a:latin typeface="Calibri Light" panose="020F0302020204030204" pitchFamily="34" charset="0"/>
              <a:cs typeface="Times New Roman" panose="02020603050405020304" pitchFamily="18" charset="0"/>
            </a:endParaRPr>
          </a:p>
        </p:txBody>
      </p:sp>
      <p:graphicFrame>
        <p:nvGraphicFramePr>
          <p:cNvPr id="2" name="Tableau 1">
            <a:extLst>
              <a:ext uri="{FF2B5EF4-FFF2-40B4-BE49-F238E27FC236}">
                <a16:creationId xmlns:a16="http://schemas.microsoft.com/office/drawing/2014/main" id="{4582ECDA-0A9F-4E6F-B394-C238324F7A08}"/>
              </a:ext>
            </a:extLst>
          </p:cNvPr>
          <p:cNvGraphicFramePr>
            <a:graphicFrameLocks noGrp="1"/>
          </p:cNvGraphicFramePr>
          <p:nvPr>
            <p:extLst>
              <p:ext uri="{D42A27DB-BD31-4B8C-83A1-F6EECF244321}">
                <p14:modId xmlns:p14="http://schemas.microsoft.com/office/powerpoint/2010/main" val="4074081482"/>
              </p:ext>
            </p:extLst>
          </p:nvPr>
        </p:nvGraphicFramePr>
        <p:xfrm>
          <a:off x="362890" y="3310483"/>
          <a:ext cx="4888230" cy="3416237"/>
        </p:xfrm>
        <a:graphic>
          <a:graphicData uri="http://schemas.openxmlformats.org/drawingml/2006/table">
            <a:tbl>
              <a:tblPr firstRow="1" firstCol="1" bandRow="1">
                <a:tableStyleId>{5C22544A-7EE6-4342-B048-85BDC9FD1C3A}</a:tableStyleId>
              </a:tblPr>
              <a:tblGrid>
                <a:gridCol w="1632648">
                  <a:extLst>
                    <a:ext uri="{9D8B030D-6E8A-4147-A177-3AD203B41FA5}">
                      <a16:colId xmlns:a16="http://schemas.microsoft.com/office/drawing/2014/main" val="4152139812"/>
                    </a:ext>
                  </a:extLst>
                </a:gridCol>
                <a:gridCol w="2340610">
                  <a:extLst>
                    <a:ext uri="{9D8B030D-6E8A-4147-A177-3AD203B41FA5}">
                      <a16:colId xmlns:a16="http://schemas.microsoft.com/office/drawing/2014/main" val="381993006"/>
                    </a:ext>
                  </a:extLst>
                </a:gridCol>
                <a:gridCol w="914972">
                  <a:extLst>
                    <a:ext uri="{9D8B030D-6E8A-4147-A177-3AD203B41FA5}">
                      <a16:colId xmlns:a16="http://schemas.microsoft.com/office/drawing/2014/main" val="2015938875"/>
                    </a:ext>
                  </a:extLst>
                </a:gridCol>
              </a:tblGrid>
              <a:tr h="110353">
                <a:tc>
                  <a:txBody>
                    <a:bodyPr/>
                    <a:lstStyle/>
                    <a:p>
                      <a:pPr algn="ctr">
                        <a:lnSpc>
                          <a:spcPct val="107000"/>
                        </a:lnSpc>
                        <a:spcAft>
                          <a:spcPts val="0"/>
                        </a:spcAft>
                      </a:pPr>
                      <a:r>
                        <a:rPr lang="fr-FR" sz="1400">
                          <a:effectLst/>
                        </a:rPr>
                        <a:t>NB Scores de l‘historique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Calcul de l’index</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Ajustement</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146660477"/>
                  </a:ext>
                </a:extLst>
              </a:tr>
              <a:tr h="0">
                <a:tc>
                  <a:txBody>
                    <a:bodyPr/>
                    <a:lstStyle/>
                    <a:p>
                      <a:pPr algn="ctr">
                        <a:lnSpc>
                          <a:spcPct val="107000"/>
                        </a:lnSpc>
                        <a:spcAft>
                          <a:spcPts val="0"/>
                        </a:spcAft>
                      </a:pPr>
                      <a:r>
                        <a:rPr lang="fr-FR" sz="1400">
                          <a:effectLst/>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Score Différentiel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-2.0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472664727"/>
                  </a:ext>
                </a:extLst>
              </a:tr>
              <a:tr h="0">
                <a:tc>
                  <a:txBody>
                    <a:bodyPr/>
                    <a:lstStyle/>
                    <a:p>
                      <a:pPr algn="ctr">
                        <a:lnSpc>
                          <a:spcPct val="107000"/>
                        </a:lnSpc>
                        <a:spcAft>
                          <a:spcPts val="0"/>
                        </a:spcAft>
                      </a:pPr>
                      <a:r>
                        <a:rPr lang="fr-FR" sz="1400">
                          <a:effectLst/>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Le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-2.0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410788706"/>
                  </a:ext>
                </a:extLst>
              </a:tr>
              <a:tr h="0">
                <a:tc>
                  <a:txBody>
                    <a:bodyPr/>
                    <a:lstStyle/>
                    <a:p>
                      <a:pPr algn="ctr">
                        <a:lnSpc>
                          <a:spcPct val="107000"/>
                        </a:lnSpc>
                        <a:spcAft>
                          <a:spcPts val="0"/>
                        </a:spcAft>
                      </a:pPr>
                      <a:r>
                        <a:rPr lang="fr-FR" sz="1400">
                          <a:effectLst/>
                        </a:rPr>
                        <a:t>3</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Le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-2.0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286873586"/>
                  </a:ext>
                </a:extLst>
              </a:tr>
              <a:tr h="0">
                <a:tc>
                  <a:txBody>
                    <a:bodyPr/>
                    <a:lstStyle/>
                    <a:p>
                      <a:pPr algn="ctr">
                        <a:lnSpc>
                          <a:spcPct val="107000"/>
                        </a:lnSpc>
                        <a:spcAft>
                          <a:spcPts val="0"/>
                        </a:spcAft>
                      </a:pPr>
                      <a:r>
                        <a:rPr lang="fr-FR" sz="1400">
                          <a:effectLst/>
                        </a:rPr>
                        <a:t>4</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Le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-1.0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55376978"/>
                  </a:ext>
                </a:extLst>
              </a:tr>
              <a:tr h="0">
                <a:tc>
                  <a:txBody>
                    <a:bodyPr/>
                    <a:lstStyle/>
                    <a:p>
                      <a:pPr algn="ctr">
                        <a:lnSpc>
                          <a:spcPct val="107000"/>
                        </a:lnSpc>
                        <a:spcAft>
                          <a:spcPts val="0"/>
                        </a:spcAft>
                      </a:pPr>
                      <a:r>
                        <a:rPr lang="fr-FR" sz="1400">
                          <a:effectLst/>
                        </a:rPr>
                        <a:t>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Le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132740142"/>
                  </a:ext>
                </a:extLst>
              </a:tr>
              <a:tr h="0">
                <a:tc>
                  <a:txBody>
                    <a:bodyPr/>
                    <a:lstStyle/>
                    <a:p>
                      <a:pPr algn="ctr">
                        <a:lnSpc>
                          <a:spcPct val="107000"/>
                        </a:lnSpc>
                        <a:spcAft>
                          <a:spcPts val="0"/>
                        </a:spcAft>
                      </a:pPr>
                      <a:r>
                        <a:rPr lang="fr-FR" sz="1400">
                          <a:effectLst/>
                        </a:rPr>
                        <a:t>6</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2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-1.0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608105933"/>
                  </a:ext>
                </a:extLst>
              </a:tr>
              <a:tr h="0">
                <a:tc>
                  <a:txBody>
                    <a:bodyPr/>
                    <a:lstStyle/>
                    <a:p>
                      <a:pPr algn="ctr">
                        <a:lnSpc>
                          <a:spcPct val="107000"/>
                        </a:lnSpc>
                        <a:spcAft>
                          <a:spcPts val="0"/>
                        </a:spcAft>
                      </a:pPr>
                      <a:r>
                        <a:rPr lang="fr-FR" sz="1400">
                          <a:effectLst/>
                        </a:rPr>
                        <a:t>7 ou 8</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2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87439703"/>
                  </a:ext>
                </a:extLst>
              </a:tr>
              <a:tr h="0">
                <a:tc>
                  <a:txBody>
                    <a:bodyPr/>
                    <a:lstStyle/>
                    <a:p>
                      <a:pPr algn="ctr">
                        <a:lnSpc>
                          <a:spcPct val="107000"/>
                        </a:lnSpc>
                        <a:spcAft>
                          <a:spcPts val="0"/>
                        </a:spcAft>
                      </a:pPr>
                      <a:r>
                        <a:rPr lang="fr-FR" sz="1400">
                          <a:effectLst/>
                        </a:rPr>
                        <a:t>9 à 11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3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3690362960"/>
                  </a:ext>
                </a:extLst>
              </a:tr>
              <a:tr h="0">
                <a:tc>
                  <a:txBody>
                    <a:bodyPr/>
                    <a:lstStyle/>
                    <a:p>
                      <a:pPr algn="ctr">
                        <a:lnSpc>
                          <a:spcPct val="107000"/>
                        </a:lnSpc>
                        <a:spcAft>
                          <a:spcPts val="0"/>
                        </a:spcAft>
                      </a:pPr>
                      <a:r>
                        <a:rPr lang="fr-FR" sz="1400">
                          <a:effectLst/>
                        </a:rPr>
                        <a:t>12 à 14</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4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97811519"/>
                  </a:ext>
                </a:extLst>
              </a:tr>
              <a:tr h="0">
                <a:tc>
                  <a:txBody>
                    <a:bodyPr/>
                    <a:lstStyle/>
                    <a:p>
                      <a:pPr algn="ctr">
                        <a:lnSpc>
                          <a:spcPct val="107000"/>
                        </a:lnSpc>
                        <a:spcAft>
                          <a:spcPts val="0"/>
                        </a:spcAft>
                      </a:pPr>
                      <a:r>
                        <a:rPr lang="fr-FR" sz="1400">
                          <a:effectLst/>
                        </a:rPr>
                        <a:t>15 ou 16</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5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79874215"/>
                  </a:ext>
                </a:extLst>
              </a:tr>
              <a:tr h="0">
                <a:tc>
                  <a:txBody>
                    <a:bodyPr/>
                    <a:lstStyle/>
                    <a:p>
                      <a:pPr algn="ctr">
                        <a:lnSpc>
                          <a:spcPct val="107000"/>
                        </a:lnSpc>
                        <a:spcAft>
                          <a:spcPts val="0"/>
                        </a:spcAft>
                      </a:pPr>
                      <a:r>
                        <a:rPr lang="fr-FR" sz="1400">
                          <a:effectLst/>
                        </a:rPr>
                        <a:t>17 ou 18</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6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3848916957"/>
                  </a:ext>
                </a:extLst>
              </a:tr>
              <a:tr h="0">
                <a:tc>
                  <a:txBody>
                    <a:bodyPr/>
                    <a:lstStyle/>
                    <a:p>
                      <a:pPr algn="ctr">
                        <a:lnSpc>
                          <a:spcPct val="107000"/>
                        </a:lnSpc>
                        <a:spcAft>
                          <a:spcPts val="0"/>
                        </a:spcAft>
                      </a:pPr>
                      <a:r>
                        <a:rPr lang="fr-FR" sz="1400">
                          <a:effectLst/>
                        </a:rPr>
                        <a:t>19</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7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999868314"/>
                  </a:ext>
                </a:extLst>
              </a:tr>
              <a:tr h="0">
                <a:tc>
                  <a:txBody>
                    <a:bodyPr/>
                    <a:lstStyle/>
                    <a:p>
                      <a:pPr algn="ctr">
                        <a:lnSpc>
                          <a:spcPct val="107000"/>
                        </a:lnSpc>
                        <a:spcAft>
                          <a:spcPts val="0"/>
                        </a:spcAft>
                      </a:pPr>
                      <a:r>
                        <a:rPr lang="fr-FR" sz="1400">
                          <a:effectLst/>
                        </a:rPr>
                        <a:t>20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 = La moyenne des 8 plus bas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0"/>
                        </a:spcAft>
                      </a:pPr>
                      <a:r>
                        <a:rPr lang="fr-FR" sz="1400">
                          <a:effectLst/>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672744170"/>
                  </a:ext>
                </a:extLst>
              </a:tr>
            </a:tbl>
          </a:graphicData>
        </a:graphic>
      </p:graphicFrame>
      <p:sp>
        <p:nvSpPr>
          <p:cNvPr id="8" name="ZoneTexte 7">
            <a:extLst>
              <a:ext uri="{FF2B5EF4-FFF2-40B4-BE49-F238E27FC236}">
                <a16:creationId xmlns:a16="http://schemas.microsoft.com/office/drawing/2014/main" id="{1C514DBD-ACFA-4219-861B-7F9D508FC34B}"/>
              </a:ext>
            </a:extLst>
          </p:cNvPr>
          <p:cNvSpPr txBox="1"/>
          <p:nvPr/>
        </p:nvSpPr>
        <p:spPr>
          <a:xfrm>
            <a:off x="6334055" y="3310483"/>
            <a:ext cx="5179375" cy="3754874"/>
          </a:xfrm>
          <a:prstGeom prst="rect">
            <a:avLst/>
          </a:prstGeom>
          <a:noFill/>
        </p:spPr>
        <p:txBody>
          <a:bodyPr wrap="square" rtlCol="0">
            <a:spAutoFit/>
          </a:bodyPr>
          <a:lstStyle/>
          <a:p>
            <a:r>
              <a:rPr lang="fr-FR" sz="2000" u="sng">
                <a:latin typeface="Calibri Light" panose="020F0302020204030204" pitchFamily="34" charset="0"/>
                <a:cs typeface="Times New Roman" panose="02020603050405020304" pitchFamily="18" charset="0"/>
              </a:rPr>
              <a:t>Exemple : </a:t>
            </a:r>
          </a:p>
          <a:p>
            <a:r>
              <a:rPr lang="fr-FR" sz="2000">
                <a:latin typeface="Calibri Light" panose="020F0302020204030204" pitchFamily="34" charset="0"/>
                <a:cs typeface="Times New Roman" panose="02020603050405020304" pitchFamily="18" charset="0"/>
              </a:rPr>
              <a:t>Un joueur non classé joue sa première carte comptant pour l’index, et réalise un score différentiel de 43.2. </a:t>
            </a:r>
          </a:p>
          <a:p>
            <a:r>
              <a:rPr lang="fr-FR" sz="2000">
                <a:latin typeface="Calibri Light" panose="020F0302020204030204" pitchFamily="34" charset="0"/>
                <a:cs typeface="Times New Roman" panose="02020603050405020304" pitchFamily="18" charset="0"/>
              </a:rPr>
              <a:t>Son nouvel index sera de 43.2 – 2 = </a:t>
            </a:r>
            <a:r>
              <a:rPr lang="fr-FR" sz="2000" b="1">
                <a:latin typeface="Calibri Light" panose="020F0302020204030204" pitchFamily="34" charset="0"/>
                <a:cs typeface="Times New Roman" panose="02020603050405020304" pitchFamily="18" charset="0"/>
              </a:rPr>
              <a:t>41.2</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Un joueur ayant 5 scores dans son historique transmet un nouveau résultat. Son nouvel index sera calculé en prenant la moyenne de ses deux meilleurs scores différentiels, à laquelle on retirera un point.</a:t>
            </a:r>
          </a:p>
          <a:p>
            <a:endParaRPr lang="fr-FR"/>
          </a:p>
        </p:txBody>
      </p:sp>
    </p:spTree>
    <p:extLst>
      <p:ext uri="{BB962C8B-B14F-4D97-AF65-F5344CB8AC3E}">
        <p14:creationId xmlns:p14="http://schemas.microsoft.com/office/powerpoint/2010/main" val="2008851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352E3A3F-E077-447D-8FA4-B003F02356D1}"/>
              </a:ext>
            </a:extLst>
          </p:cNvPr>
          <p:cNvSpPr/>
          <p:nvPr/>
        </p:nvSpPr>
        <p:spPr>
          <a:xfrm>
            <a:off x="311424" y="1563213"/>
            <a:ext cx="11569150" cy="5447645"/>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r>
              <a:rPr lang="fr-FR" sz="2400" b="1" kern="0">
                <a:solidFill>
                  <a:srgbClr val="2F5496"/>
                </a:solidFill>
                <a:latin typeface="Calibri Light" panose="020F0302020204030204" pitchFamily="34" charset="0"/>
                <a:cs typeface="Times New Roman" panose="02020603050405020304" pitchFamily="18" charset="0"/>
              </a:rPr>
              <a:t>	Ajustement suite aux Conditions de Jeu du Jour (Playing Conditions Calculation: PCC)</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Comme le faisait la Zone Tampon Ajustée avec la méthode précédente, la méthode WHS applique un ajustement aux scores différentiels en fonction des conditions rencontrées sur le terrain.</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Le calcul des conditions de jeu se fera après avoir récolté tous les scores joués dans la journée. Une comparaison sera établie entre les scores attendus et les scores réellement joués. </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En fonction du résultat, un ajustement allant de -1 à +3 sera appliqué (conditions faciles à très difficiles)</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(Note : Le calcul du PCC se déclenche uniquement si 8 scores réalisés par des joueurs 36.0 et moins sont enregistrés sur le terrain.)</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Le calcul sera déclenché tous les jours à minuit heure locale et sera susceptible de faire évoluer l’index d’un joueur rétroactivement.</a:t>
            </a:r>
          </a:p>
          <a:p>
            <a:pPr lvl="0"/>
            <a:endParaRPr lang="fr-FR" sz="2000">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3184507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8" name="Rectangle 7">
            <a:extLst>
              <a:ext uri="{FF2B5EF4-FFF2-40B4-BE49-F238E27FC236}">
                <a16:creationId xmlns:a16="http://schemas.microsoft.com/office/drawing/2014/main" id="{06163B21-70D7-454E-8C53-4B7374B86C54}"/>
              </a:ext>
            </a:extLst>
          </p:cNvPr>
          <p:cNvSpPr/>
          <p:nvPr/>
        </p:nvSpPr>
        <p:spPr>
          <a:xfrm>
            <a:off x="311424" y="1547364"/>
            <a:ext cx="11569150" cy="4154984"/>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3. Prise en compte des Parties Amicales Certifiées.</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Toute partie incomplète ou non signée dans les 48 heures sera considérée comme « carte non rendue » et fera l’objet d’un score de pénalité intégrant l’historique officiel du joueur.</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Les PAC peuvent se jouer sur 9 ou 18 trous, en strokeplay ou en Stableford.</a:t>
            </a:r>
            <a:br>
              <a:rPr lang="fr-FR" sz="2000">
                <a:latin typeface="Calibri Light" panose="020F0302020204030204" pitchFamily="34" charset="0"/>
                <a:cs typeface="Times New Roman" panose="02020603050405020304" pitchFamily="18" charset="0"/>
              </a:rPr>
            </a:br>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Les joueurs de moins de 11.5 d’index et les licenciés de moins de 17 ans ne sont pas autorisés à faire compter leurs parties amicales pour l’index.</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Ces Parties Amicales Certifiées </a:t>
            </a:r>
            <a:r>
              <a:rPr lang="fr-FR" sz="2000" b="1">
                <a:latin typeface="Calibri Light" panose="020F0302020204030204" pitchFamily="34" charset="0"/>
                <a:cs typeface="Times New Roman" panose="02020603050405020304" pitchFamily="18" charset="0"/>
              </a:rPr>
              <a:t>ne remplacent pas les Extra Day Scores</a:t>
            </a:r>
            <a:r>
              <a:rPr lang="fr-FR" sz="2000">
                <a:latin typeface="Calibri Light" panose="020F0302020204030204" pitchFamily="34" charset="0"/>
                <a:cs typeface="Times New Roman" panose="02020603050405020304" pitchFamily="18" charset="0"/>
              </a:rPr>
              <a:t>, que les clubs peuvent continuer à proposer et enregistrer pour le compte des joueurs sur l’extranet fédéral.</a:t>
            </a:r>
          </a:p>
          <a:p>
            <a:pPr lvl="0"/>
            <a:endParaRPr lang="fr-FR" sz="2000">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330554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8" name="Rectangle 7">
            <a:extLst>
              <a:ext uri="{FF2B5EF4-FFF2-40B4-BE49-F238E27FC236}">
                <a16:creationId xmlns:a16="http://schemas.microsoft.com/office/drawing/2014/main" id="{06163B21-70D7-454E-8C53-4B7374B86C54}"/>
              </a:ext>
            </a:extLst>
          </p:cNvPr>
          <p:cNvSpPr/>
          <p:nvPr/>
        </p:nvSpPr>
        <p:spPr>
          <a:xfrm>
            <a:off x="311424" y="1547364"/>
            <a:ext cx="11569150" cy="5386090"/>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4. Transition du système actuel vers le World Handicap System</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La transition entre l’ancien calcul (EGA) et le nouveau (WHS) est prévue pour le printemps 2020. La date définitive sera communiquée au plus tard à la fin du mois de février.</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Au moment même de la date de bascule, aucun index ne sera directement modifié !</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Les joueurs conserveront leur historique et leur index EGA, tant qu’un score officiel comptant pour l’index n’aura pas été transmis (Compétition, Extra Days Score, Partie Amicale Certifiée).</a:t>
            </a:r>
          </a:p>
          <a:p>
            <a:endParaRPr lang="fr-FR" sz="2000">
              <a:latin typeface="Calibri Light" panose="020F0302020204030204" pitchFamily="34" charset="0"/>
              <a:cs typeface="Times New Roman" panose="02020603050405020304" pitchFamily="18" charset="0"/>
            </a:endParaRPr>
          </a:p>
          <a:p>
            <a:r>
              <a:rPr lang="fr-FR" sz="2000">
                <a:latin typeface="Calibri Light" panose="020F0302020204030204" pitchFamily="34" charset="0"/>
                <a:cs typeface="Times New Roman" panose="02020603050405020304" pitchFamily="18" charset="0"/>
              </a:rPr>
              <a:t>A la réception du premier score, l’historique d’un joueur sera recalculé avec la nouvelle méthode, en reprenant le score fourni ainsi que les 20 cartes les plus récentes. </a:t>
            </a:r>
          </a:p>
          <a:p>
            <a:r>
              <a:rPr lang="fr-FR" sz="2000">
                <a:latin typeface="Calibri Light" panose="020F0302020204030204" pitchFamily="34" charset="0"/>
                <a:cs typeface="Times New Roman" panose="02020603050405020304" pitchFamily="18" charset="0"/>
              </a:rPr>
              <a:t>L’historique basculera alors sur une présentation adaptée au World Handicap System, détaillant le calcul appliqué.</a:t>
            </a:r>
          </a:p>
          <a:p>
            <a:r>
              <a:rPr lang="fr-FR" sz="2000">
                <a:latin typeface="Calibri Light" panose="020F0302020204030204" pitchFamily="34" charset="0"/>
                <a:cs typeface="Times New Roman" panose="02020603050405020304" pitchFamily="18" charset="0"/>
              </a:rPr>
              <a:t>Si l’historique ne dispose pas de cartes récentes, le recalcul pourra revenir sur les scores réalisés jusqu’à la saison 2012.</a:t>
            </a:r>
          </a:p>
          <a:p>
            <a:pPr lvl="0"/>
            <a:endParaRPr lang="fr-FR" sz="2000">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2406591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8" name="Rectangle 7">
            <a:extLst>
              <a:ext uri="{FF2B5EF4-FFF2-40B4-BE49-F238E27FC236}">
                <a16:creationId xmlns:a16="http://schemas.microsoft.com/office/drawing/2014/main" id="{06163B21-70D7-454E-8C53-4B7374B86C54}"/>
              </a:ext>
            </a:extLst>
          </p:cNvPr>
          <p:cNvSpPr/>
          <p:nvPr/>
        </p:nvSpPr>
        <p:spPr>
          <a:xfrm>
            <a:off x="311424" y="1547364"/>
            <a:ext cx="11569150" cy="4216539"/>
          </a:xfrm>
          <a:prstGeom prst="rect">
            <a:avLst/>
          </a:prstGeom>
        </p:spPr>
        <p:txBody>
          <a:bodyPr wrap="square">
            <a:spAutoFit/>
          </a:bodyPr>
          <a:lstStyle/>
          <a:p>
            <a:r>
              <a:rPr lang="fr-FR" sz="3200" b="1" kern="0">
                <a:solidFill>
                  <a:srgbClr val="2F5496"/>
                </a:solidFill>
                <a:latin typeface="Calibri Light" panose="020F0302020204030204" pitchFamily="34" charset="0"/>
                <a:cs typeface="Times New Roman" panose="02020603050405020304" pitchFamily="18" charset="0"/>
              </a:rPr>
              <a:t>Questions - Réponses</a:t>
            </a:r>
          </a:p>
          <a:p>
            <a:endParaRPr lang="fr-FR" sz="2000">
              <a:latin typeface="Calibri Light" panose="020F0302020204030204" pitchFamily="34" charset="0"/>
              <a:cs typeface="Times New Roman" panose="02020603050405020304" pitchFamily="18" charset="0"/>
            </a:endParaRPr>
          </a:p>
          <a:p>
            <a:r>
              <a:rPr lang="fr-FR" sz="2800">
                <a:latin typeface="Calibri Light" panose="020F0302020204030204" pitchFamily="34" charset="0"/>
                <a:cs typeface="Times New Roman" panose="02020603050405020304" pitchFamily="18" charset="0"/>
              </a:rPr>
              <a:t>Echange libre.</a:t>
            </a:r>
          </a:p>
          <a:p>
            <a:endParaRPr lang="fr-FR" sz="2800">
              <a:latin typeface="Calibri Light" panose="020F0302020204030204" pitchFamily="34" charset="0"/>
              <a:cs typeface="Times New Roman" panose="02020603050405020304" pitchFamily="18" charset="0"/>
            </a:endParaRPr>
          </a:p>
          <a:p>
            <a:r>
              <a:rPr lang="fr-FR" sz="2800">
                <a:latin typeface="Calibri Light" panose="020F0302020204030204" pitchFamily="34" charset="0"/>
                <a:cs typeface="Times New Roman" panose="02020603050405020304" pitchFamily="18" charset="0"/>
              </a:rPr>
              <a:t>Par écrit en utilisant la messagerie instantanée (bouton « Converser » en bas de l’écran)</a:t>
            </a:r>
          </a:p>
          <a:p>
            <a:endParaRPr lang="fr-FR" sz="2800">
              <a:latin typeface="Calibri Light" panose="020F0302020204030204" pitchFamily="34" charset="0"/>
              <a:cs typeface="Times New Roman" panose="02020603050405020304" pitchFamily="18" charset="0"/>
            </a:endParaRPr>
          </a:p>
          <a:p>
            <a:r>
              <a:rPr lang="fr-FR" sz="2800">
                <a:latin typeface="Calibri Light" panose="020F0302020204030204" pitchFamily="34" charset="0"/>
                <a:cs typeface="Times New Roman" panose="02020603050405020304" pitchFamily="18" charset="0"/>
              </a:rPr>
              <a:t>En audio si vous disposez d’un micro opérationnel.</a:t>
            </a:r>
          </a:p>
          <a:p>
            <a:r>
              <a:rPr lang="fr-FR" sz="2800">
                <a:latin typeface="Calibri Light" panose="020F0302020204030204" pitchFamily="34" charset="0"/>
                <a:cs typeface="Times New Roman" panose="02020603050405020304" pitchFamily="18" charset="0"/>
              </a:rPr>
              <a:t>Demandez la parole en levant la main (en bas de l’écran)</a:t>
            </a:r>
          </a:p>
          <a:p>
            <a:pPr lvl="0"/>
            <a:endParaRPr lang="fr-FR" sz="2000">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3451836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C1832D4A-265A-41BA-B092-26612B133C16}"/>
              </a:ext>
            </a:extLst>
          </p:cNvPr>
          <p:cNvSpPr/>
          <p:nvPr/>
        </p:nvSpPr>
        <p:spPr>
          <a:xfrm>
            <a:off x="259544" y="1486136"/>
            <a:ext cx="11452558" cy="5219699"/>
          </a:xfrm>
          <a:prstGeom prst="rect">
            <a:avLst/>
          </a:prstGeom>
        </p:spPr>
        <p:txBody>
          <a:bodyPr wrap="square">
            <a:spAutoFit/>
          </a:bodyPr>
          <a:lstStyle/>
          <a:p>
            <a:pPr>
              <a:lnSpc>
                <a:spcPct val="107000"/>
              </a:lnSpc>
              <a:spcBef>
                <a:spcPts val="1200"/>
              </a:spcBef>
              <a:spcAft>
                <a:spcPts val="0"/>
              </a:spcAft>
            </a:pPr>
            <a:r>
              <a:rPr lang="fr-FR" sz="3600" b="1" kern="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Qu’est-ce que le World Handicap System ?</a:t>
            </a:r>
          </a:p>
          <a:p>
            <a:pPr>
              <a:lnSpc>
                <a:spcPct val="107000"/>
              </a:lnSpc>
              <a:spcAft>
                <a:spcPts val="800"/>
              </a:spcAft>
            </a:pPr>
            <a:r>
              <a:rPr lang="fr-FR" sz="2400">
                <a:latin typeface="Calibri Light" panose="020F0302020204030204" pitchFamily="34" charset="0"/>
                <a:ea typeface="Calibri" panose="020F0502020204030204" pitchFamily="34" charset="0"/>
                <a:cs typeface="Times New Roman" panose="02020603050405020304" pitchFamily="18" charset="0"/>
              </a:rPr>
              <a:t>Jusqu’à 2019, 6 différentes méthodes de calcul du Handicap étaient utilisées à travers le monde. La France, ainsi que les pays d’Europe continentale, utilisaient la méthode dite « EGA ».</a:t>
            </a:r>
            <a:endParaRPr lang="fr-FR" sz="24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a:latin typeface="Calibri Light" panose="020F0302020204030204" pitchFamily="34" charset="0"/>
                <a:ea typeface="Calibri" panose="020F0502020204030204" pitchFamily="34" charset="0"/>
                <a:cs typeface="Times New Roman" panose="02020603050405020304" pitchFamily="18" charset="0"/>
              </a:rPr>
              <a:t>Des concertations ont eu lieu entre les différentes associations représentatives de ces systèmes afin de les unifier. Des études ont permis de mettre au point une méthode reprenant les aspects les plus pertinents de chacune d’entre elles. Cette méthode, le </a:t>
            </a:r>
            <a:r>
              <a:rPr lang="fr-FR" sz="2400" b="1" i="1">
                <a:latin typeface="Calibri Light" panose="020F0302020204030204" pitchFamily="34" charset="0"/>
                <a:ea typeface="Calibri" panose="020F0502020204030204" pitchFamily="34" charset="0"/>
                <a:cs typeface="Times New Roman" panose="02020603050405020304" pitchFamily="18" charset="0"/>
              </a:rPr>
              <a:t>World Handicap System</a:t>
            </a:r>
            <a:r>
              <a:rPr lang="fr-FR" sz="2400">
                <a:latin typeface="Calibri Light" panose="020F0302020204030204" pitchFamily="34" charset="0"/>
                <a:ea typeface="Calibri" panose="020F0502020204030204" pitchFamily="34" charset="0"/>
                <a:cs typeface="Times New Roman" panose="02020603050405020304" pitchFamily="18" charset="0"/>
              </a:rPr>
              <a:t>, est maintenant validée par l’ensemble des acteurs et devient progressivement à partir de 2020, la méthode unique et universelle de calcul des handicaps dans le monde.</a:t>
            </a:r>
            <a:endParaRPr lang="fr-FR" sz="24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a:latin typeface="Calibri Light" panose="020F0302020204030204" pitchFamily="34" charset="0"/>
                <a:ea typeface="Calibri" panose="020F0502020204030204" pitchFamily="34" charset="0"/>
                <a:cs typeface="Times New Roman" panose="02020603050405020304" pitchFamily="18" charset="0"/>
              </a:rPr>
              <a:t>En France, la Fédération française de golf a décidé d’appliquer ce nouveau calcul dès le début de la saison 2020.</a:t>
            </a:r>
            <a:endParaRPr lang="fr-FR" sz="24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598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2" name="Rectangle 1">
            <a:extLst>
              <a:ext uri="{FF2B5EF4-FFF2-40B4-BE49-F238E27FC236}">
                <a16:creationId xmlns:a16="http://schemas.microsoft.com/office/drawing/2014/main" id="{7B01BD59-CDBD-430C-914B-ADC9655DCA0A}"/>
              </a:ext>
            </a:extLst>
          </p:cNvPr>
          <p:cNvSpPr/>
          <p:nvPr/>
        </p:nvSpPr>
        <p:spPr>
          <a:xfrm>
            <a:off x="311424" y="1563213"/>
            <a:ext cx="11569150" cy="4185761"/>
          </a:xfrm>
          <a:prstGeom prst="rect">
            <a:avLst/>
          </a:prstGeom>
        </p:spPr>
        <p:txBody>
          <a:bodyPr wrap="square">
            <a:spAutoFit/>
          </a:bodyPr>
          <a:lstStyle/>
          <a:p>
            <a:pPr>
              <a:spcBef>
                <a:spcPts val="1200"/>
              </a:spcBef>
              <a:spcAft>
                <a:spcPts val="0"/>
              </a:spcAft>
            </a:pPr>
            <a:r>
              <a:rPr lang="fr-FR" sz="2800" b="1" kern="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Quels sont les principes-clés de la méthode WHS ?</a:t>
            </a:r>
          </a:p>
          <a:p>
            <a:pPr marL="342900" lvl="0" indent="-342900">
              <a:spcBef>
                <a:spcPts val="1200"/>
              </a:spcBef>
              <a:spcAft>
                <a:spcPts val="0"/>
              </a:spcAft>
              <a:buFont typeface="Symbol" panose="05050102010706020507" pitchFamily="18" charset="2"/>
              <a:buChar char=""/>
            </a:pPr>
            <a:r>
              <a:rPr lang="fr-FR">
                <a:latin typeface="Calibri Light" panose="020F0302020204030204" pitchFamily="34" charset="0"/>
                <a:ea typeface="Calibri" panose="020F0502020204030204" pitchFamily="34" charset="0"/>
                <a:cs typeface="Times New Roman" panose="02020603050405020304" pitchFamily="18" charset="0"/>
              </a:rPr>
              <a:t>Les éléments fondamentaux de l’index ne changent pas. Seuls changent les calculs utilisés pour le déterminer. </a:t>
            </a:r>
            <a:r>
              <a:rPr lang="fr-FR" b="1">
                <a:latin typeface="Calibri Light" panose="020F0302020204030204" pitchFamily="34" charset="0"/>
                <a:ea typeface="Calibri" panose="020F0502020204030204" pitchFamily="34" charset="0"/>
                <a:cs typeface="Times New Roman" panose="02020603050405020304" pitchFamily="18" charset="0"/>
              </a:rPr>
              <a:t>L’index demeure une valeur avec décimale</a:t>
            </a:r>
            <a:r>
              <a:rPr lang="fr-FR">
                <a:latin typeface="Calibri Light" panose="020F0302020204030204" pitchFamily="34" charset="0"/>
                <a:ea typeface="Calibri" panose="020F0502020204030204" pitchFamily="34" charset="0"/>
                <a:cs typeface="Times New Roman" panose="02020603050405020304" pitchFamily="18" charset="0"/>
              </a:rPr>
              <a:t>, évoluant entre 54.0 pour les non classés et -9.4 pour les meilleurs joueurs. </a:t>
            </a:r>
            <a:endParaRPr lang="fr-FR">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0"/>
              </a:spcAft>
              <a:buFont typeface="Symbol" panose="05050102010706020507" pitchFamily="18" charset="2"/>
              <a:buChar char=""/>
            </a:pPr>
            <a:r>
              <a:rPr lang="fr-FR">
                <a:latin typeface="Calibri Light" panose="020F0302020204030204" pitchFamily="34" charset="0"/>
                <a:ea typeface="Calibri" panose="020F0502020204030204" pitchFamily="34" charset="0"/>
                <a:cs typeface="Times New Roman" panose="02020603050405020304" pitchFamily="18" charset="0"/>
              </a:rPr>
              <a:t>Au fur et à mesure des performances ou contre-performances enregistrées, l’index varie à la baisse ou à la hausse, comme auparavant. Seulement au lieu d’appliquer cette variation score après score, la nouvelle méthode déterminera votre nouvel index en recalculant </a:t>
            </a:r>
            <a:r>
              <a:rPr lang="fr-FR" b="1">
                <a:latin typeface="Calibri Light" panose="020F0302020204030204" pitchFamily="34" charset="0"/>
                <a:ea typeface="Calibri" panose="020F0502020204030204" pitchFamily="34" charset="0"/>
                <a:cs typeface="Times New Roman" panose="02020603050405020304" pitchFamily="18" charset="0"/>
              </a:rPr>
              <a:t>la moyenne de vos 8 meilleures performances sur les 20 dernières cartes enregistrées</a:t>
            </a:r>
            <a:r>
              <a:rPr lang="fr-FR">
                <a:latin typeface="Calibri Light" panose="020F0302020204030204" pitchFamily="34" charset="0"/>
                <a:ea typeface="Calibri" panose="020F0502020204030204" pitchFamily="34" charset="0"/>
                <a:cs typeface="Times New Roman" panose="02020603050405020304" pitchFamily="18" charset="0"/>
              </a:rPr>
              <a:t>. Les valeurs seront très proches des index auparavant calculés par la méthode EGA, une variation de seulement quelques dixièmes de points est attendue dans la plupart des cas.</a:t>
            </a:r>
            <a:endParaRPr lang="fr-FR">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0"/>
              </a:spcAft>
              <a:buFont typeface="Symbol" panose="05050102010706020507" pitchFamily="18" charset="2"/>
              <a:buChar char=""/>
            </a:pPr>
            <a:r>
              <a:rPr lang="fr-FR">
                <a:latin typeface="Calibri Light" panose="020F0302020204030204" pitchFamily="34" charset="0"/>
                <a:ea typeface="Calibri" panose="020F0502020204030204" pitchFamily="34" charset="0"/>
                <a:cs typeface="Times New Roman" panose="02020603050405020304" pitchFamily="18" charset="0"/>
              </a:rPr>
              <a:t>Les performances ne sont plus mesurées par une transformation en points Stableford, mais par un </a:t>
            </a:r>
            <a:r>
              <a:rPr lang="fr-FR" b="1">
                <a:latin typeface="Calibri Light" panose="020F0302020204030204" pitchFamily="34" charset="0"/>
                <a:ea typeface="Calibri" panose="020F0502020204030204" pitchFamily="34" charset="0"/>
                <a:cs typeface="Times New Roman" panose="02020603050405020304" pitchFamily="18" charset="0"/>
              </a:rPr>
              <a:t>Score différentiel</a:t>
            </a:r>
            <a:r>
              <a:rPr lang="fr-FR">
                <a:latin typeface="Calibri Light" panose="020F0302020204030204" pitchFamily="34" charset="0"/>
                <a:ea typeface="Calibri" panose="020F0502020204030204" pitchFamily="34" charset="0"/>
                <a:cs typeface="Times New Roman" panose="02020603050405020304" pitchFamily="18" charset="0"/>
              </a:rPr>
              <a:t>, correspondant à la somme de vos coups indexée sur la difficulté du terrain joué (voir plus loin pour le calcul exact). </a:t>
            </a:r>
            <a:endParaRPr lang="fr-FR">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800"/>
              </a:spcAft>
              <a:buFont typeface="Symbol" panose="05050102010706020507" pitchFamily="18" charset="2"/>
              <a:buChar char=""/>
            </a:pPr>
            <a:r>
              <a:rPr lang="fr-FR">
                <a:latin typeface="Calibri Light" panose="020F0302020204030204" pitchFamily="34" charset="0"/>
                <a:ea typeface="Calibri" panose="020F0502020204030204" pitchFamily="34" charset="0"/>
                <a:cs typeface="Times New Roman" panose="02020603050405020304" pitchFamily="18" charset="0"/>
              </a:rPr>
              <a:t>La méthode permet la prise en compte de </a:t>
            </a:r>
            <a:r>
              <a:rPr lang="fr-FR" b="1">
                <a:latin typeface="Calibri Light" panose="020F0302020204030204" pitchFamily="34" charset="0"/>
                <a:ea typeface="Calibri" panose="020F0502020204030204" pitchFamily="34" charset="0"/>
                <a:cs typeface="Times New Roman" panose="02020603050405020304" pitchFamily="18" charset="0"/>
              </a:rPr>
              <a:t>parties amicales certifiées</a:t>
            </a:r>
            <a:r>
              <a:rPr lang="fr-FR">
                <a:latin typeface="Calibri Light" panose="020F0302020204030204" pitchFamily="34" charset="0"/>
                <a:ea typeface="Calibri" panose="020F0502020204030204" pitchFamily="34" charset="0"/>
                <a:cs typeface="Times New Roman" panose="02020603050405020304" pitchFamily="18" charset="0"/>
              </a:rPr>
              <a:t> pour le calcul de l’index. Les Cartes Index enregistrées par les clubs sont toujours acceptées, à la discrétion des golfs, comme auparavant.</a:t>
            </a:r>
            <a:endParaRPr lang="fr-FR">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1743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2" name="Rectangle 1">
            <a:extLst>
              <a:ext uri="{FF2B5EF4-FFF2-40B4-BE49-F238E27FC236}">
                <a16:creationId xmlns:a16="http://schemas.microsoft.com/office/drawing/2014/main" id="{7B01BD59-CDBD-430C-914B-ADC9655DCA0A}"/>
              </a:ext>
            </a:extLst>
          </p:cNvPr>
          <p:cNvSpPr/>
          <p:nvPr/>
        </p:nvSpPr>
        <p:spPr>
          <a:xfrm>
            <a:off x="311424" y="1563213"/>
            <a:ext cx="11569150" cy="4832092"/>
          </a:xfrm>
          <a:prstGeom prst="rect">
            <a:avLst/>
          </a:prstGeom>
        </p:spPr>
        <p:txBody>
          <a:bodyPr wrap="square">
            <a:spAutoFit/>
          </a:bodyPr>
          <a:lstStyle/>
          <a:p>
            <a:r>
              <a:rPr lang="fr-FR" sz="2800" b="1" kern="0">
                <a:solidFill>
                  <a:srgbClr val="2F5496"/>
                </a:solidFill>
                <a:latin typeface="Calibri Light" panose="020F0302020204030204" pitchFamily="34" charset="0"/>
                <a:cs typeface="Times New Roman" panose="02020603050405020304" pitchFamily="18" charset="0"/>
              </a:rPr>
              <a:t>Comment calcule-t-on l’index avec la méthode WHS ?</a:t>
            </a:r>
          </a:p>
          <a:p>
            <a:endParaRPr lang="fr-FR" sz="1400" b="1" kern="0">
              <a:solidFill>
                <a:srgbClr val="2F5496"/>
              </a:solidFill>
              <a:latin typeface="Calibri Light" panose="020F0302020204030204" pitchFamily="34" charset="0"/>
              <a:cs typeface="Times New Roman" panose="02020603050405020304" pitchFamily="18" charset="0"/>
            </a:endParaRPr>
          </a:p>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A la réception d’un nouveau score, la première opération sera de mesurer la performance réalisée, en 3 étapes :</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Calcul du Score Brut Ajusté </a:t>
            </a:r>
            <a:r>
              <a:rPr lang="fr-FR" sz="2000">
                <a:latin typeface="Calibri Light" panose="020F0302020204030204" pitchFamily="34" charset="0"/>
                <a:cs typeface="Times New Roman" panose="02020603050405020304" pitchFamily="18" charset="0"/>
              </a:rPr>
              <a:t>(Lissage du score)</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Calcul du score différentiel </a:t>
            </a:r>
            <a:r>
              <a:rPr lang="fr-FR" sz="2000">
                <a:latin typeface="Calibri Light" panose="020F0302020204030204" pitchFamily="34" charset="0"/>
                <a:cs typeface="Times New Roman" panose="02020603050405020304" pitchFamily="18" charset="0"/>
              </a:rPr>
              <a:t>(mesure de la performance, indexée sur la difficulté du parcours)</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Calcul du nouvel index </a:t>
            </a:r>
            <a:r>
              <a:rPr lang="fr-FR" sz="2000">
                <a:latin typeface="Calibri Light" panose="020F0302020204030204" pitchFamily="34" charset="0"/>
                <a:cs typeface="Times New Roman" panose="02020603050405020304" pitchFamily="18" charset="0"/>
              </a:rPr>
              <a:t>basé sur la moyenne des 8 meilleurs scores différentiels sur les 20 dernières cartes.</a:t>
            </a:r>
          </a:p>
          <a:p>
            <a:pPr marL="285750" lvl="0" indent="-285750">
              <a:buFont typeface="Arial" panose="020B0604020202020204" pitchFamily="34" charset="0"/>
              <a:buChar char="•"/>
            </a:pPr>
            <a:endParaRPr lang="fr-FR" sz="2000">
              <a:latin typeface="Calibri Light" panose="020F0302020204030204" pitchFamily="34" charset="0"/>
              <a:cs typeface="Times New Roman" panose="02020603050405020304" pitchFamily="18" charset="0"/>
            </a:endParaRPr>
          </a:p>
          <a:p>
            <a:r>
              <a:rPr lang="fr-FR" sz="2400" b="1" kern="0">
                <a:solidFill>
                  <a:srgbClr val="2F5496"/>
                </a:solidFill>
                <a:latin typeface="Calibri Light" panose="020F0302020204030204" pitchFamily="34" charset="0"/>
                <a:cs typeface="Times New Roman" panose="02020603050405020304" pitchFamily="18" charset="0"/>
              </a:rPr>
              <a:t>2. Application d’ajustements</a:t>
            </a:r>
          </a:p>
          <a:p>
            <a:r>
              <a:rPr lang="fr-FR" sz="2000">
                <a:latin typeface="Calibri Light" panose="020F0302020204030204" pitchFamily="34" charset="0"/>
                <a:cs typeface="Times New Roman" panose="02020603050405020304" pitchFamily="18" charset="0"/>
              </a:rPr>
              <a:t>Suite au résultat de la mesure de performance, d’éventuels ajustements peuvent s’appliquer</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Ajustement pour Score Exceptionnel </a:t>
            </a:r>
            <a:r>
              <a:rPr lang="fr-FR" sz="2000">
                <a:latin typeface="Calibri Light" panose="020F0302020204030204" pitchFamily="34" charset="0"/>
                <a:cs typeface="Times New Roman" panose="02020603050405020304" pitchFamily="18" charset="0"/>
              </a:rPr>
              <a:t>(on exagère la descente d’index d’un joueur manifestement mal évalué)</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Soft Cap ou Hard Cap </a:t>
            </a:r>
            <a:r>
              <a:rPr lang="fr-FR" sz="2000">
                <a:latin typeface="Calibri Light" panose="020F0302020204030204" pitchFamily="34" charset="0"/>
                <a:cs typeface="Times New Roman" panose="02020603050405020304" pitchFamily="18" charset="0"/>
              </a:rPr>
              <a:t>(frein ou plafond de remontée d’index pour limiter les remontées trop rapides)</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Ajustement pour nombre insuffisant de scores</a:t>
            </a:r>
            <a:r>
              <a:rPr lang="fr-FR" sz="2000">
                <a:latin typeface="Calibri Light" panose="020F0302020204030204" pitchFamily="34" charset="0"/>
                <a:cs typeface="Times New Roman" panose="02020603050405020304" pitchFamily="18" charset="0"/>
              </a:rPr>
              <a:t> (Ajustements de l’index à la baisse dans le cas où le nombre de scores n’est pas encore suffisamment représentatif)</a:t>
            </a:r>
          </a:p>
          <a:p>
            <a:pPr marL="285750" lvl="0" indent="-285750">
              <a:buFont typeface="Arial" panose="020B0604020202020204" pitchFamily="34" charset="0"/>
              <a:buChar char="•"/>
            </a:pPr>
            <a:r>
              <a:rPr lang="fr-FR" sz="2000" b="1">
                <a:latin typeface="Calibri Light" panose="020F0302020204030204" pitchFamily="34" charset="0"/>
                <a:cs typeface="Times New Roman" panose="02020603050405020304" pitchFamily="18" charset="0"/>
              </a:rPr>
              <a:t>Ajustement aux Conditions de Jeu du Jour</a:t>
            </a:r>
            <a:r>
              <a:rPr lang="fr-FR" sz="2000">
                <a:latin typeface="Calibri Light" panose="020F0302020204030204" pitchFamily="34" charset="0"/>
                <a:cs typeface="Times New Roman" panose="02020603050405020304" pitchFamily="18" charset="0"/>
              </a:rPr>
              <a:t> (Playing Conditions Calculation: PCC)</a:t>
            </a:r>
            <a:endParaRPr lang="fr-FR">
              <a:latin typeface="Calibri Light" panose="020F0302020204030204" pitchFamily="34" charset="0"/>
              <a:cs typeface="Times New Roman" panose="02020603050405020304" pitchFamily="18" charset="0"/>
            </a:endParaRPr>
          </a:p>
        </p:txBody>
      </p:sp>
    </p:spTree>
    <p:extLst>
      <p:ext uri="{BB962C8B-B14F-4D97-AF65-F5344CB8AC3E}">
        <p14:creationId xmlns:p14="http://schemas.microsoft.com/office/powerpoint/2010/main" val="352872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1E63F0E1-CEF1-407A-9417-436BD29C7A5C}"/>
              </a:ext>
            </a:extLst>
          </p:cNvPr>
          <p:cNvSpPr/>
          <p:nvPr/>
        </p:nvSpPr>
        <p:spPr>
          <a:xfrm>
            <a:off x="311424" y="1563213"/>
            <a:ext cx="11569150" cy="4708981"/>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	</a:t>
            </a:r>
            <a:r>
              <a:rPr lang="fr-FR" sz="2400" b="1" kern="0">
                <a:solidFill>
                  <a:srgbClr val="2F5496"/>
                </a:solidFill>
                <a:latin typeface="Calibri Light" panose="020F0302020204030204" pitchFamily="34" charset="0"/>
                <a:cs typeface="Times New Roman" panose="02020603050405020304" pitchFamily="18" charset="0"/>
              </a:rPr>
              <a:t>1ère étape: Calcul du Score Brut Ajusté (SBA)</a:t>
            </a:r>
          </a:p>
          <a:p>
            <a:pPr lvl="0"/>
            <a:endParaRPr lang="fr-FR">
              <a:latin typeface="+mj-lt"/>
            </a:endParaRPr>
          </a:p>
          <a:p>
            <a:pPr lvl="0"/>
            <a:r>
              <a:rPr lang="fr-FR">
                <a:latin typeface="+mj-lt"/>
              </a:rPr>
              <a:t>A la réception d’un score, quelle que soit sa formule d’origine (strokeplay, Stableford, Contre Par), la première opération consistera à « lisser » le résultat reçu.</a:t>
            </a:r>
          </a:p>
          <a:p>
            <a:endParaRPr lang="fr-FR">
              <a:latin typeface="+mj-lt"/>
            </a:endParaRPr>
          </a:p>
          <a:p>
            <a:r>
              <a:rPr lang="fr-FR">
                <a:latin typeface="+mj-lt"/>
              </a:rPr>
              <a:t>Trou par trou, le score brut est analysé et capé à une valeur maximale correspondant au </a:t>
            </a:r>
            <a:r>
              <a:rPr lang="fr-FR" b="1">
                <a:latin typeface="+mj-lt"/>
              </a:rPr>
              <a:t>Net Double Bogey </a:t>
            </a:r>
            <a:r>
              <a:rPr lang="fr-FR">
                <a:latin typeface="+mj-lt"/>
              </a:rPr>
              <a:t>(le Par du trou augmenté des coups reçus + 2 coups).</a:t>
            </a:r>
            <a:br>
              <a:rPr lang="fr-FR">
                <a:latin typeface="+mj-lt"/>
              </a:rPr>
            </a:br>
            <a:endParaRPr lang="fr-FR">
              <a:latin typeface="+mj-lt"/>
            </a:endParaRPr>
          </a:p>
          <a:p>
            <a:r>
              <a:rPr lang="fr-FR">
                <a:latin typeface="+mj-lt"/>
              </a:rPr>
              <a:t>Cet ajustement permet de limiter les effets d’un trou catastrophe sur l’évolution d’index.</a:t>
            </a:r>
            <a:br>
              <a:rPr lang="fr-FR">
                <a:latin typeface="+mj-lt"/>
              </a:rPr>
            </a:br>
            <a:endParaRPr lang="fr-FR">
              <a:latin typeface="+mj-lt"/>
            </a:endParaRPr>
          </a:p>
          <a:p>
            <a:r>
              <a:rPr lang="fr-FR">
                <a:latin typeface="+mj-lt"/>
              </a:rPr>
              <a:t>Ainsi, si vous aviez 2 coups reçus sur un par 3, tout score supérieur à 7 sera automatiquement ramené à 7.</a:t>
            </a:r>
          </a:p>
          <a:p>
            <a:endParaRPr lang="fr-FR">
              <a:latin typeface="+mj-lt"/>
            </a:endParaRPr>
          </a:p>
          <a:p>
            <a:r>
              <a:rPr lang="fr-FR">
                <a:latin typeface="+mj-lt"/>
              </a:rPr>
              <a:t>La somme des scores capés de tous les trous sera votre Score Brut Ajusté (SBA)</a:t>
            </a:r>
          </a:p>
          <a:p>
            <a:endParaRPr lang="fr-FR">
              <a:latin typeface="+mj-lt"/>
            </a:endParaRPr>
          </a:p>
          <a:p>
            <a:r>
              <a:rPr lang="fr-FR">
                <a:latin typeface="+mj-lt"/>
              </a:rPr>
              <a:t>A noter que pour une balle relevée, le score retenu sera directement votre Net Double Bogey sur le trou.</a:t>
            </a:r>
            <a:endParaRPr lang="fr-FR" sz="2000">
              <a:latin typeface="+mj-lt"/>
              <a:cs typeface="Times New Roman" panose="02020603050405020304" pitchFamily="18" charset="0"/>
            </a:endParaRPr>
          </a:p>
        </p:txBody>
      </p:sp>
    </p:spTree>
    <p:extLst>
      <p:ext uri="{BB962C8B-B14F-4D97-AF65-F5344CB8AC3E}">
        <p14:creationId xmlns:p14="http://schemas.microsoft.com/office/powerpoint/2010/main" val="204402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60613"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8" name="Rectangle 7">
            <a:extLst>
              <a:ext uri="{FF2B5EF4-FFF2-40B4-BE49-F238E27FC236}">
                <a16:creationId xmlns:a16="http://schemas.microsoft.com/office/drawing/2014/main" id="{4DF40CD0-6FF9-4307-97C1-01DB733826E1}"/>
              </a:ext>
            </a:extLst>
          </p:cNvPr>
          <p:cNvSpPr/>
          <p:nvPr/>
        </p:nvSpPr>
        <p:spPr>
          <a:xfrm>
            <a:off x="311424" y="1563213"/>
            <a:ext cx="11569150" cy="4708981"/>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	</a:t>
            </a:r>
            <a:r>
              <a:rPr lang="fr-FR" sz="2400" b="1" kern="0">
                <a:solidFill>
                  <a:srgbClr val="2F5496"/>
                </a:solidFill>
                <a:latin typeface="Calibri Light" panose="020F0302020204030204" pitchFamily="34" charset="0"/>
                <a:cs typeface="Times New Roman" panose="02020603050405020304" pitchFamily="18" charset="0"/>
              </a:rPr>
              <a:t>1ère étape: Calcul du Score Brut Ajusté (SBA)</a:t>
            </a:r>
          </a:p>
          <a:p>
            <a:pPr lvl="0"/>
            <a:endParaRPr lang="fr-FR">
              <a:latin typeface="+mj-lt"/>
            </a:endParaRPr>
          </a:p>
          <a:p>
            <a:r>
              <a:rPr lang="fr-FR" u="sng"/>
              <a:t>Exemple</a:t>
            </a:r>
            <a:r>
              <a:rPr lang="fr-FR"/>
              <a:t> : </a:t>
            </a:r>
            <a:br>
              <a:rPr lang="fr-FR"/>
            </a:br>
            <a:r>
              <a:rPr lang="en-GB"/>
              <a:t>SSS Départs Jaunes :  72.1            Slope:  122</a:t>
            </a:r>
            <a:br>
              <a:rPr lang="en-GB"/>
            </a:br>
            <a:r>
              <a:rPr lang="en-GB"/>
              <a:t>Index: 20.7		Handicap de Jeu: </a:t>
            </a:r>
            <a:r>
              <a:rPr lang="en-GB" b="1"/>
              <a:t>21</a:t>
            </a:r>
          </a:p>
          <a:p>
            <a:endParaRPr lang="en-GB" b="1"/>
          </a:p>
          <a:p>
            <a:endParaRPr lang="en-GB" b="1"/>
          </a:p>
          <a:p>
            <a:endParaRPr lang="en-GB" b="1"/>
          </a:p>
          <a:p>
            <a:endParaRPr lang="en-GB" b="1"/>
          </a:p>
          <a:p>
            <a:endParaRPr lang="en-GB" b="1"/>
          </a:p>
          <a:p>
            <a:endParaRPr lang="en-GB" b="1"/>
          </a:p>
          <a:p>
            <a:endParaRPr lang="en-GB" b="1"/>
          </a:p>
          <a:p>
            <a:endParaRPr lang="en-GB" b="1"/>
          </a:p>
          <a:p>
            <a:r>
              <a:rPr lang="fr-FR"/>
              <a:t>Score brut local : 95		Score brut ajusté : </a:t>
            </a:r>
            <a:r>
              <a:rPr lang="fr-FR" b="1"/>
              <a:t>94</a:t>
            </a:r>
            <a:endParaRPr lang="fr-FR"/>
          </a:p>
          <a:p>
            <a:r>
              <a:rPr lang="fr-FR" b="1"/>
              <a:t>Le Score Brut Ajusté retenu pour le calcul de l’index est de 94</a:t>
            </a:r>
            <a:endParaRPr lang="fr-FR"/>
          </a:p>
        </p:txBody>
      </p:sp>
      <p:graphicFrame>
        <p:nvGraphicFramePr>
          <p:cNvPr id="10" name="Tableau 9">
            <a:extLst>
              <a:ext uri="{FF2B5EF4-FFF2-40B4-BE49-F238E27FC236}">
                <a16:creationId xmlns:a16="http://schemas.microsoft.com/office/drawing/2014/main" id="{E6D26B12-6D05-4656-81C6-553450EB667A}"/>
              </a:ext>
            </a:extLst>
          </p:cNvPr>
          <p:cNvGraphicFramePr>
            <a:graphicFrameLocks noGrp="1"/>
          </p:cNvGraphicFramePr>
          <p:nvPr>
            <p:extLst>
              <p:ext uri="{D42A27DB-BD31-4B8C-83A1-F6EECF244321}">
                <p14:modId xmlns:p14="http://schemas.microsoft.com/office/powerpoint/2010/main" val="604979345"/>
              </p:ext>
            </p:extLst>
          </p:nvPr>
        </p:nvGraphicFramePr>
        <p:xfrm>
          <a:off x="311423" y="3527271"/>
          <a:ext cx="8248914" cy="1749359"/>
        </p:xfrm>
        <a:graphic>
          <a:graphicData uri="http://schemas.openxmlformats.org/drawingml/2006/table">
            <a:tbl>
              <a:tblPr firstRow="1" firstCol="1" bandRow="1">
                <a:tableStyleId>{5C22544A-7EE6-4342-B048-85BDC9FD1C3A}</a:tableStyleId>
              </a:tblPr>
              <a:tblGrid>
                <a:gridCol w="620984">
                  <a:extLst>
                    <a:ext uri="{9D8B030D-6E8A-4147-A177-3AD203B41FA5}">
                      <a16:colId xmlns:a16="http://schemas.microsoft.com/office/drawing/2014/main" val="741334575"/>
                    </a:ext>
                  </a:extLst>
                </a:gridCol>
                <a:gridCol w="361355">
                  <a:extLst>
                    <a:ext uri="{9D8B030D-6E8A-4147-A177-3AD203B41FA5}">
                      <a16:colId xmlns:a16="http://schemas.microsoft.com/office/drawing/2014/main" val="2617246759"/>
                    </a:ext>
                  </a:extLst>
                </a:gridCol>
                <a:gridCol w="361355">
                  <a:extLst>
                    <a:ext uri="{9D8B030D-6E8A-4147-A177-3AD203B41FA5}">
                      <a16:colId xmlns:a16="http://schemas.microsoft.com/office/drawing/2014/main" val="3563554387"/>
                    </a:ext>
                  </a:extLst>
                </a:gridCol>
                <a:gridCol w="367428">
                  <a:extLst>
                    <a:ext uri="{9D8B030D-6E8A-4147-A177-3AD203B41FA5}">
                      <a16:colId xmlns:a16="http://schemas.microsoft.com/office/drawing/2014/main" val="2059231619"/>
                    </a:ext>
                  </a:extLst>
                </a:gridCol>
                <a:gridCol w="361355">
                  <a:extLst>
                    <a:ext uri="{9D8B030D-6E8A-4147-A177-3AD203B41FA5}">
                      <a16:colId xmlns:a16="http://schemas.microsoft.com/office/drawing/2014/main" val="4016773625"/>
                    </a:ext>
                  </a:extLst>
                </a:gridCol>
                <a:gridCol w="371224">
                  <a:extLst>
                    <a:ext uri="{9D8B030D-6E8A-4147-A177-3AD203B41FA5}">
                      <a16:colId xmlns:a16="http://schemas.microsoft.com/office/drawing/2014/main" val="557052478"/>
                    </a:ext>
                  </a:extLst>
                </a:gridCol>
                <a:gridCol w="368187">
                  <a:extLst>
                    <a:ext uri="{9D8B030D-6E8A-4147-A177-3AD203B41FA5}">
                      <a16:colId xmlns:a16="http://schemas.microsoft.com/office/drawing/2014/main" val="494347458"/>
                    </a:ext>
                  </a:extLst>
                </a:gridCol>
                <a:gridCol w="361355">
                  <a:extLst>
                    <a:ext uri="{9D8B030D-6E8A-4147-A177-3AD203B41FA5}">
                      <a16:colId xmlns:a16="http://schemas.microsoft.com/office/drawing/2014/main" val="2009950294"/>
                    </a:ext>
                  </a:extLst>
                </a:gridCol>
                <a:gridCol w="367428">
                  <a:extLst>
                    <a:ext uri="{9D8B030D-6E8A-4147-A177-3AD203B41FA5}">
                      <a16:colId xmlns:a16="http://schemas.microsoft.com/office/drawing/2014/main" val="3406450909"/>
                    </a:ext>
                  </a:extLst>
                </a:gridCol>
                <a:gridCol w="371224">
                  <a:extLst>
                    <a:ext uri="{9D8B030D-6E8A-4147-A177-3AD203B41FA5}">
                      <a16:colId xmlns:a16="http://schemas.microsoft.com/office/drawing/2014/main" val="3954530742"/>
                    </a:ext>
                  </a:extLst>
                </a:gridCol>
                <a:gridCol w="416773">
                  <a:extLst>
                    <a:ext uri="{9D8B030D-6E8A-4147-A177-3AD203B41FA5}">
                      <a16:colId xmlns:a16="http://schemas.microsoft.com/office/drawing/2014/main" val="44702928"/>
                    </a:ext>
                  </a:extLst>
                </a:gridCol>
                <a:gridCol w="416773">
                  <a:extLst>
                    <a:ext uri="{9D8B030D-6E8A-4147-A177-3AD203B41FA5}">
                      <a16:colId xmlns:a16="http://schemas.microsoft.com/office/drawing/2014/main" val="2530754110"/>
                    </a:ext>
                  </a:extLst>
                </a:gridCol>
                <a:gridCol w="416773">
                  <a:extLst>
                    <a:ext uri="{9D8B030D-6E8A-4147-A177-3AD203B41FA5}">
                      <a16:colId xmlns:a16="http://schemas.microsoft.com/office/drawing/2014/main" val="2449764025"/>
                    </a:ext>
                  </a:extLst>
                </a:gridCol>
                <a:gridCol w="416773">
                  <a:extLst>
                    <a:ext uri="{9D8B030D-6E8A-4147-A177-3AD203B41FA5}">
                      <a16:colId xmlns:a16="http://schemas.microsoft.com/office/drawing/2014/main" val="4076719061"/>
                    </a:ext>
                  </a:extLst>
                </a:gridCol>
                <a:gridCol w="416773">
                  <a:extLst>
                    <a:ext uri="{9D8B030D-6E8A-4147-A177-3AD203B41FA5}">
                      <a16:colId xmlns:a16="http://schemas.microsoft.com/office/drawing/2014/main" val="2568925472"/>
                    </a:ext>
                  </a:extLst>
                </a:gridCol>
                <a:gridCol w="416773">
                  <a:extLst>
                    <a:ext uri="{9D8B030D-6E8A-4147-A177-3AD203B41FA5}">
                      <a16:colId xmlns:a16="http://schemas.microsoft.com/office/drawing/2014/main" val="1282080230"/>
                    </a:ext>
                  </a:extLst>
                </a:gridCol>
                <a:gridCol w="416773">
                  <a:extLst>
                    <a:ext uri="{9D8B030D-6E8A-4147-A177-3AD203B41FA5}">
                      <a16:colId xmlns:a16="http://schemas.microsoft.com/office/drawing/2014/main" val="3856892477"/>
                    </a:ext>
                  </a:extLst>
                </a:gridCol>
                <a:gridCol w="416773">
                  <a:extLst>
                    <a:ext uri="{9D8B030D-6E8A-4147-A177-3AD203B41FA5}">
                      <a16:colId xmlns:a16="http://schemas.microsoft.com/office/drawing/2014/main" val="4129644296"/>
                    </a:ext>
                  </a:extLst>
                </a:gridCol>
                <a:gridCol w="416773">
                  <a:extLst>
                    <a:ext uri="{9D8B030D-6E8A-4147-A177-3AD203B41FA5}">
                      <a16:colId xmlns:a16="http://schemas.microsoft.com/office/drawing/2014/main" val="1296889365"/>
                    </a:ext>
                  </a:extLst>
                </a:gridCol>
                <a:gridCol w="586062">
                  <a:extLst>
                    <a:ext uri="{9D8B030D-6E8A-4147-A177-3AD203B41FA5}">
                      <a16:colId xmlns:a16="http://schemas.microsoft.com/office/drawing/2014/main" val="3924504674"/>
                    </a:ext>
                  </a:extLst>
                </a:gridCol>
              </a:tblGrid>
              <a:tr h="343836">
                <a:tc>
                  <a:txBody>
                    <a:bodyPr/>
                    <a:lstStyle/>
                    <a:p>
                      <a:pPr algn="ctr">
                        <a:lnSpc>
                          <a:spcPct val="107000"/>
                        </a:lnSpc>
                        <a:spcAft>
                          <a:spcPts val="0"/>
                        </a:spcAft>
                      </a:pPr>
                      <a:r>
                        <a:rPr lang="fr-FR" sz="1100">
                          <a:effectLst/>
                        </a:rPr>
                        <a:t>Trou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Total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0382712"/>
                  </a:ext>
                </a:extLst>
              </a:tr>
              <a:tr h="343836">
                <a:tc>
                  <a:txBody>
                    <a:bodyPr/>
                    <a:lstStyle/>
                    <a:p>
                      <a:pPr algn="ctr">
                        <a:lnSpc>
                          <a:spcPct val="107000"/>
                        </a:lnSpc>
                        <a:spcAft>
                          <a:spcPts val="0"/>
                        </a:spcAft>
                      </a:pPr>
                      <a:r>
                        <a:rPr lang="fr-FR" sz="1100">
                          <a:effectLst/>
                        </a:rPr>
                        <a:t>Par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341738"/>
                  </a:ext>
                </a:extLst>
              </a:tr>
              <a:tr h="343836">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2630163"/>
                  </a:ext>
                </a:extLst>
              </a:tr>
              <a:tr h="343836">
                <a:tc>
                  <a:txBody>
                    <a:bodyPr/>
                    <a:lstStyle/>
                    <a:p>
                      <a:pPr algn="ctr">
                        <a:lnSpc>
                          <a:spcPct val="107000"/>
                        </a:lnSpc>
                        <a:spcAft>
                          <a:spcPts val="0"/>
                        </a:spcAft>
                      </a:pPr>
                      <a:r>
                        <a:rPr lang="fr-FR" sz="1100">
                          <a:effectLst/>
                        </a:rPr>
                        <a:t>Score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52504223"/>
                  </a:ext>
                </a:extLst>
              </a:tr>
              <a:tr h="343836">
                <a:tc>
                  <a:txBody>
                    <a:bodyPr/>
                    <a:lstStyle/>
                    <a:p>
                      <a:pPr algn="ctr">
                        <a:lnSpc>
                          <a:spcPct val="107000"/>
                        </a:lnSpc>
                        <a:spcAft>
                          <a:spcPts val="0"/>
                        </a:spcAft>
                      </a:pPr>
                      <a:r>
                        <a:rPr lang="fr-FR" sz="1100">
                          <a:effectLst/>
                        </a:rPr>
                        <a:t>SBA</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4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9038551"/>
                  </a:ext>
                </a:extLst>
              </a:tr>
            </a:tbl>
          </a:graphicData>
        </a:graphic>
      </p:graphicFrame>
      <p:grpSp>
        <p:nvGrpSpPr>
          <p:cNvPr id="17" name="Groupe 16">
            <a:extLst>
              <a:ext uri="{FF2B5EF4-FFF2-40B4-BE49-F238E27FC236}">
                <a16:creationId xmlns:a16="http://schemas.microsoft.com/office/drawing/2014/main" id="{3B571457-FC18-4BAB-8E07-374B1F387ABB}"/>
              </a:ext>
            </a:extLst>
          </p:cNvPr>
          <p:cNvGrpSpPr/>
          <p:nvPr/>
        </p:nvGrpSpPr>
        <p:grpSpPr>
          <a:xfrm>
            <a:off x="8871762" y="2341123"/>
            <a:ext cx="3297180" cy="3542893"/>
            <a:chOff x="8871762" y="2341123"/>
            <a:chExt cx="3297180" cy="3542893"/>
          </a:xfrm>
        </p:grpSpPr>
        <p:sp>
          <p:nvSpPr>
            <p:cNvPr id="11" name="ZoneTexte 10">
              <a:extLst>
                <a:ext uri="{FF2B5EF4-FFF2-40B4-BE49-F238E27FC236}">
                  <a16:creationId xmlns:a16="http://schemas.microsoft.com/office/drawing/2014/main" id="{8E2183EE-E5CB-42DB-9337-8371A2145F05}"/>
                </a:ext>
              </a:extLst>
            </p:cNvPr>
            <p:cNvSpPr txBox="1"/>
            <p:nvPr/>
          </p:nvSpPr>
          <p:spPr>
            <a:xfrm>
              <a:off x="8871762" y="2652362"/>
              <a:ext cx="3297180" cy="3231654"/>
            </a:xfrm>
            <a:prstGeom prst="rect">
              <a:avLst/>
            </a:prstGeom>
            <a:noFill/>
          </p:spPr>
          <p:txBody>
            <a:bodyPr wrap="square" rtlCol="0">
              <a:spAutoFit/>
            </a:bodyPr>
            <a:lstStyle/>
            <a:p>
              <a:endParaRPr lang="fr-FR" b="1"/>
            </a:p>
            <a:p>
              <a:endParaRPr lang="fr-FR" b="1"/>
            </a:p>
            <a:p>
              <a:r>
                <a:rPr lang="fr-FR" sz="2400" b="1"/>
                <a:t>Question chrono:</a:t>
              </a:r>
            </a:p>
            <a:p>
              <a:endParaRPr lang="fr-FR" sz="2400"/>
            </a:p>
            <a:p>
              <a:r>
                <a:rPr lang="fr-FR" sz="2400"/>
                <a:t>Quel sera le Score Brut Ajusté d’un joueur faisant le par sur tous les trous d’un terrain de Par total 72 ?</a:t>
              </a:r>
            </a:p>
          </p:txBody>
        </p:sp>
        <p:pic>
          <p:nvPicPr>
            <p:cNvPr id="16" name="Image 15" descr="Une image contenant horloge, objet, signe&#10;&#10;Description générée automatiquement">
              <a:extLst>
                <a:ext uri="{FF2B5EF4-FFF2-40B4-BE49-F238E27FC236}">
                  <a16:creationId xmlns:a16="http://schemas.microsoft.com/office/drawing/2014/main" id="{CE0BCCB2-F7B6-4B1B-89FD-54FBA948FFC5}"/>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162385" y="2341123"/>
              <a:ext cx="501655" cy="612349"/>
            </a:xfrm>
            <a:prstGeom prst="rect">
              <a:avLst/>
            </a:prstGeom>
          </p:spPr>
        </p:pic>
      </p:grpSp>
    </p:spTree>
    <p:extLst>
      <p:ext uri="{BB962C8B-B14F-4D97-AF65-F5344CB8AC3E}">
        <p14:creationId xmlns:p14="http://schemas.microsoft.com/office/powerpoint/2010/main" val="133102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60613"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8" name="Rectangle 7">
            <a:extLst>
              <a:ext uri="{FF2B5EF4-FFF2-40B4-BE49-F238E27FC236}">
                <a16:creationId xmlns:a16="http://schemas.microsoft.com/office/drawing/2014/main" id="{4DF40CD0-6FF9-4307-97C1-01DB733826E1}"/>
              </a:ext>
            </a:extLst>
          </p:cNvPr>
          <p:cNvSpPr/>
          <p:nvPr/>
        </p:nvSpPr>
        <p:spPr>
          <a:xfrm>
            <a:off x="311424" y="1563213"/>
            <a:ext cx="11569150" cy="5078313"/>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	</a:t>
            </a:r>
            <a:r>
              <a:rPr lang="fr-FR" sz="2400" b="1" kern="0">
                <a:solidFill>
                  <a:srgbClr val="2F5496"/>
                </a:solidFill>
                <a:latin typeface="Calibri Light" panose="020F0302020204030204" pitchFamily="34" charset="0"/>
                <a:cs typeface="Times New Roman" panose="02020603050405020304" pitchFamily="18" charset="0"/>
              </a:rPr>
              <a:t>1ère étape: Calcul du Score Brut Ajusté (SBA)</a:t>
            </a:r>
          </a:p>
          <a:p>
            <a:r>
              <a:rPr lang="fr-FR" sz="2400" b="1" kern="0">
                <a:solidFill>
                  <a:srgbClr val="2F5496"/>
                </a:solidFill>
                <a:latin typeface="Calibri Light" panose="020F0302020204030204" pitchFamily="34" charset="0"/>
                <a:cs typeface="Times New Roman" panose="02020603050405020304" pitchFamily="18" charset="0"/>
              </a:rPr>
              <a:t>	Cas particulier des scores sur 9 trous</a:t>
            </a:r>
          </a:p>
          <a:p>
            <a:pPr lvl="0"/>
            <a:endParaRPr lang="fr-FR">
              <a:latin typeface="+mj-lt"/>
            </a:endParaRPr>
          </a:p>
          <a:p>
            <a:r>
              <a:rPr lang="fr-FR">
                <a:latin typeface="+mj-lt"/>
              </a:rPr>
              <a:t>Les cartes de 9 trous sont transformées en scores 18 trous par l’ajout forfaitaire d’un score complémentaire correspondant au Par Net des 9 trous joués, auquel s’ajoute 1 coup supplémentaire.</a:t>
            </a:r>
          </a:p>
          <a:p>
            <a:r>
              <a:rPr lang="fr-FR" u="sng"/>
              <a:t>Exemple</a:t>
            </a:r>
            <a:r>
              <a:rPr lang="fr-FR"/>
              <a:t> : </a:t>
            </a:r>
            <a:br>
              <a:rPr lang="fr-FR"/>
            </a:br>
            <a:r>
              <a:rPr lang="en-GB"/>
              <a:t>SSS 9 Trous Départs Jaunes :  36.0            Slope:  61</a:t>
            </a:r>
            <a:br>
              <a:rPr lang="en-GB"/>
            </a:br>
            <a:r>
              <a:rPr lang="en-GB"/>
              <a:t>Index: 20.7		Handicap de Jeu: 10</a:t>
            </a:r>
            <a:r>
              <a:rPr lang="en-GB" b="1"/>
              <a:t> </a:t>
            </a:r>
            <a:endParaRPr lang="fr-FR"/>
          </a:p>
          <a:p>
            <a:endParaRPr lang="fr-FR">
              <a:latin typeface="+mj-lt"/>
            </a:endParaRPr>
          </a:p>
          <a:p>
            <a:endParaRPr lang="en-GB" b="1"/>
          </a:p>
          <a:p>
            <a:endParaRPr lang="en-GB" b="1"/>
          </a:p>
          <a:p>
            <a:endParaRPr lang="en-GB" b="1"/>
          </a:p>
          <a:p>
            <a:endParaRPr lang="en-GB" b="1"/>
          </a:p>
          <a:p>
            <a:endParaRPr lang="en-GB" b="1"/>
          </a:p>
          <a:p>
            <a:endParaRPr lang="fr-FR"/>
          </a:p>
          <a:p>
            <a:r>
              <a:rPr lang="fr-FR"/>
              <a:t>Le Score Brut Ajusté retenu sera de 96 auquel on ajoutera un coup supplémentaire, soit 97</a:t>
            </a:r>
            <a:endParaRPr lang="en-GB" b="1"/>
          </a:p>
        </p:txBody>
      </p:sp>
      <p:graphicFrame>
        <p:nvGraphicFramePr>
          <p:cNvPr id="2" name="Tableau 1">
            <a:extLst>
              <a:ext uri="{FF2B5EF4-FFF2-40B4-BE49-F238E27FC236}">
                <a16:creationId xmlns:a16="http://schemas.microsoft.com/office/drawing/2014/main" id="{1A5E9789-BDAA-4676-855C-EF48EADB4099}"/>
              </a:ext>
            </a:extLst>
          </p:cNvPr>
          <p:cNvGraphicFramePr>
            <a:graphicFrameLocks noGrp="1"/>
          </p:cNvGraphicFramePr>
          <p:nvPr>
            <p:extLst>
              <p:ext uri="{D42A27DB-BD31-4B8C-83A1-F6EECF244321}">
                <p14:modId xmlns:p14="http://schemas.microsoft.com/office/powerpoint/2010/main" val="1723899872"/>
              </p:ext>
            </p:extLst>
          </p:nvPr>
        </p:nvGraphicFramePr>
        <p:xfrm>
          <a:off x="428138" y="4517868"/>
          <a:ext cx="8119232" cy="1532736"/>
        </p:xfrm>
        <a:graphic>
          <a:graphicData uri="http://schemas.openxmlformats.org/drawingml/2006/table">
            <a:tbl>
              <a:tblPr firstRow="1" firstCol="1" bandRow="1">
                <a:tableStyleId>{5C22544A-7EE6-4342-B048-85BDC9FD1C3A}</a:tableStyleId>
              </a:tblPr>
              <a:tblGrid>
                <a:gridCol w="604875">
                  <a:extLst>
                    <a:ext uri="{9D8B030D-6E8A-4147-A177-3AD203B41FA5}">
                      <a16:colId xmlns:a16="http://schemas.microsoft.com/office/drawing/2014/main" val="490098210"/>
                    </a:ext>
                  </a:extLst>
                </a:gridCol>
                <a:gridCol w="351981">
                  <a:extLst>
                    <a:ext uri="{9D8B030D-6E8A-4147-A177-3AD203B41FA5}">
                      <a16:colId xmlns:a16="http://schemas.microsoft.com/office/drawing/2014/main" val="1174080923"/>
                    </a:ext>
                  </a:extLst>
                </a:gridCol>
                <a:gridCol w="351981">
                  <a:extLst>
                    <a:ext uri="{9D8B030D-6E8A-4147-A177-3AD203B41FA5}">
                      <a16:colId xmlns:a16="http://schemas.microsoft.com/office/drawing/2014/main" val="2763589942"/>
                    </a:ext>
                  </a:extLst>
                </a:gridCol>
                <a:gridCol w="357897">
                  <a:extLst>
                    <a:ext uri="{9D8B030D-6E8A-4147-A177-3AD203B41FA5}">
                      <a16:colId xmlns:a16="http://schemas.microsoft.com/office/drawing/2014/main" val="2710134834"/>
                    </a:ext>
                  </a:extLst>
                </a:gridCol>
                <a:gridCol w="351981">
                  <a:extLst>
                    <a:ext uri="{9D8B030D-6E8A-4147-A177-3AD203B41FA5}">
                      <a16:colId xmlns:a16="http://schemas.microsoft.com/office/drawing/2014/main" val="2733756849"/>
                    </a:ext>
                  </a:extLst>
                </a:gridCol>
                <a:gridCol w="361594">
                  <a:extLst>
                    <a:ext uri="{9D8B030D-6E8A-4147-A177-3AD203B41FA5}">
                      <a16:colId xmlns:a16="http://schemas.microsoft.com/office/drawing/2014/main" val="2673209192"/>
                    </a:ext>
                  </a:extLst>
                </a:gridCol>
                <a:gridCol w="358636">
                  <a:extLst>
                    <a:ext uri="{9D8B030D-6E8A-4147-A177-3AD203B41FA5}">
                      <a16:colId xmlns:a16="http://schemas.microsoft.com/office/drawing/2014/main" val="4171081237"/>
                    </a:ext>
                  </a:extLst>
                </a:gridCol>
                <a:gridCol w="351981">
                  <a:extLst>
                    <a:ext uri="{9D8B030D-6E8A-4147-A177-3AD203B41FA5}">
                      <a16:colId xmlns:a16="http://schemas.microsoft.com/office/drawing/2014/main" val="3826140049"/>
                    </a:ext>
                  </a:extLst>
                </a:gridCol>
                <a:gridCol w="357897">
                  <a:extLst>
                    <a:ext uri="{9D8B030D-6E8A-4147-A177-3AD203B41FA5}">
                      <a16:colId xmlns:a16="http://schemas.microsoft.com/office/drawing/2014/main" val="2547468966"/>
                    </a:ext>
                  </a:extLst>
                </a:gridCol>
                <a:gridCol w="361594">
                  <a:extLst>
                    <a:ext uri="{9D8B030D-6E8A-4147-A177-3AD203B41FA5}">
                      <a16:colId xmlns:a16="http://schemas.microsoft.com/office/drawing/2014/main" val="584453521"/>
                    </a:ext>
                  </a:extLst>
                </a:gridCol>
                <a:gridCol w="405961">
                  <a:extLst>
                    <a:ext uri="{9D8B030D-6E8A-4147-A177-3AD203B41FA5}">
                      <a16:colId xmlns:a16="http://schemas.microsoft.com/office/drawing/2014/main" val="3286489342"/>
                    </a:ext>
                  </a:extLst>
                </a:gridCol>
                <a:gridCol w="405961">
                  <a:extLst>
                    <a:ext uri="{9D8B030D-6E8A-4147-A177-3AD203B41FA5}">
                      <a16:colId xmlns:a16="http://schemas.microsoft.com/office/drawing/2014/main" val="815506723"/>
                    </a:ext>
                  </a:extLst>
                </a:gridCol>
                <a:gridCol w="405961">
                  <a:extLst>
                    <a:ext uri="{9D8B030D-6E8A-4147-A177-3AD203B41FA5}">
                      <a16:colId xmlns:a16="http://schemas.microsoft.com/office/drawing/2014/main" val="2439724744"/>
                    </a:ext>
                  </a:extLst>
                </a:gridCol>
                <a:gridCol w="405961">
                  <a:extLst>
                    <a:ext uri="{9D8B030D-6E8A-4147-A177-3AD203B41FA5}">
                      <a16:colId xmlns:a16="http://schemas.microsoft.com/office/drawing/2014/main" val="4229440000"/>
                    </a:ext>
                  </a:extLst>
                </a:gridCol>
                <a:gridCol w="405961">
                  <a:extLst>
                    <a:ext uri="{9D8B030D-6E8A-4147-A177-3AD203B41FA5}">
                      <a16:colId xmlns:a16="http://schemas.microsoft.com/office/drawing/2014/main" val="2307765892"/>
                    </a:ext>
                  </a:extLst>
                </a:gridCol>
                <a:gridCol w="405961">
                  <a:extLst>
                    <a:ext uri="{9D8B030D-6E8A-4147-A177-3AD203B41FA5}">
                      <a16:colId xmlns:a16="http://schemas.microsoft.com/office/drawing/2014/main" val="2638473000"/>
                    </a:ext>
                  </a:extLst>
                </a:gridCol>
                <a:gridCol w="405961">
                  <a:extLst>
                    <a:ext uri="{9D8B030D-6E8A-4147-A177-3AD203B41FA5}">
                      <a16:colId xmlns:a16="http://schemas.microsoft.com/office/drawing/2014/main" val="349082336"/>
                    </a:ext>
                  </a:extLst>
                </a:gridCol>
                <a:gridCol w="405961">
                  <a:extLst>
                    <a:ext uri="{9D8B030D-6E8A-4147-A177-3AD203B41FA5}">
                      <a16:colId xmlns:a16="http://schemas.microsoft.com/office/drawing/2014/main" val="2102115374"/>
                    </a:ext>
                  </a:extLst>
                </a:gridCol>
                <a:gridCol w="405961">
                  <a:extLst>
                    <a:ext uri="{9D8B030D-6E8A-4147-A177-3AD203B41FA5}">
                      <a16:colId xmlns:a16="http://schemas.microsoft.com/office/drawing/2014/main" val="3667342618"/>
                    </a:ext>
                  </a:extLst>
                </a:gridCol>
                <a:gridCol w="655166">
                  <a:extLst>
                    <a:ext uri="{9D8B030D-6E8A-4147-A177-3AD203B41FA5}">
                      <a16:colId xmlns:a16="http://schemas.microsoft.com/office/drawing/2014/main" val="813859718"/>
                    </a:ext>
                  </a:extLst>
                </a:gridCol>
              </a:tblGrid>
              <a:tr h="255456">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9">
                  <a:txBody>
                    <a:bodyPr/>
                    <a:lstStyle/>
                    <a:p>
                      <a:pPr algn="ctr">
                        <a:lnSpc>
                          <a:spcPct val="107000"/>
                        </a:lnSpc>
                        <a:spcAft>
                          <a:spcPts val="0"/>
                        </a:spcAft>
                      </a:pPr>
                      <a:r>
                        <a:rPr lang="fr-FR" sz="1100">
                          <a:effectLst/>
                        </a:rPr>
                        <a:t>Score ajouté forfaitairement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9498586"/>
                  </a:ext>
                </a:extLst>
              </a:tr>
              <a:tr h="255456">
                <a:tc>
                  <a:txBody>
                    <a:bodyPr/>
                    <a:lstStyle/>
                    <a:p>
                      <a:pPr algn="ctr">
                        <a:lnSpc>
                          <a:spcPct val="107000"/>
                        </a:lnSpc>
                        <a:spcAft>
                          <a:spcPts val="0"/>
                        </a:spcAft>
                      </a:pPr>
                      <a:r>
                        <a:rPr lang="fr-FR" sz="1100">
                          <a:effectLst/>
                        </a:rPr>
                        <a:t>Trou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Total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471849"/>
                  </a:ext>
                </a:extLst>
              </a:tr>
              <a:tr h="255456">
                <a:tc>
                  <a:txBody>
                    <a:bodyPr/>
                    <a:lstStyle/>
                    <a:p>
                      <a:pPr algn="ctr">
                        <a:lnSpc>
                          <a:spcPct val="107000"/>
                        </a:lnSpc>
                        <a:spcAft>
                          <a:spcPts val="0"/>
                        </a:spcAft>
                      </a:pPr>
                      <a:r>
                        <a:rPr lang="fr-FR" sz="1100">
                          <a:effectLst/>
                        </a:rPr>
                        <a:t>Par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 37 + 37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6784535"/>
                  </a:ext>
                </a:extLst>
              </a:tr>
              <a:tr h="255456">
                <a:tc>
                  <a:txBody>
                    <a:bodyPr/>
                    <a:lstStyle/>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10 + 10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6082009"/>
                  </a:ext>
                </a:extLst>
              </a:tr>
              <a:tr h="255456">
                <a:tc>
                  <a:txBody>
                    <a:bodyPr/>
                    <a:lstStyle/>
                    <a:p>
                      <a:pPr algn="ctr">
                        <a:lnSpc>
                          <a:spcPct val="107000"/>
                        </a:lnSpc>
                        <a:spcAft>
                          <a:spcPts val="0"/>
                        </a:spcAft>
                      </a:pPr>
                      <a:r>
                        <a:rPr lang="fr-FR" sz="1100">
                          <a:effectLst/>
                        </a:rPr>
                        <a:t>Score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2466870"/>
                  </a:ext>
                </a:extLst>
              </a:tr>
              <a:tr h="255456">
                <a:tc>
                  <a:txBody>
                    <a:bodyPr/>
                    <a:lstStyle/>
                    <a:p>
                      <a:pPr algn="ctr">
                        <a:lnSpc>
                          <a:spcPct val="107000"/>
                        </a:lnSpc>
                        <a:spcAft>
                          <a:spcPts val="0"/>
                        </a:spcAft>
                      </a:pPr>
                      <a:r>
                        <a:rPr lang="fr-FR" sz="1100">
                          <a:effectLst/>
                        </a:rPr>
                        <a:t>SBA</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b="1">
                          <a:effectLst/>
                        </a:rPr>
                        <a:t>7</a:t>
                      </a:r>
                      <a:endParaRPr lang="fr-F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96 + 1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309188"/>
                  </a:ext>
                </a:extLst>
              </a:tr>
            </a:tbl>
          </a:graphicData>
        </a:graphic>
      </p:graphicFrame>
    </p:spTree>
    <p:extLst>
      <p:ext uri="{BB962C8B-B14F-4D97-AF65-F5344CB8AC3E}">
        <p14:creationId xmlns:p14="http://schemas.microsoft.com/office/powerpoint/2010/main" val="3342207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2B7158AC-C8C5-4F36-B3AE-6686E02D50F0}"/>
              </a:ext>
            </a:extLst>
          </p:cNvPr>
          <p:cNvSpPr/>
          <p:nvPr/>
        </p:nvSpPr>
        <p:spPr>
          <a:xfrm>
            <a:off x="311424" y="1563213"/>
            <a:ext cx="11569150" cy="3046988"/>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	</a:t>
            </a:r>
            <a:r>
              <a:rPr lang="fr-FR" sz="2400" b="1" kern="0">
                <a:solidFill>
                  <a:srgbClr val="2F5496"/>
                </a:solidFill>
                <a:latin typeface="Calibri Light" panose="020F0302020204030204" pitchFamily="34" charset="0"/>
                <a:cs typeface="Times New Roman" panose="02020603050405020304" pitchFamily="18" charset="0"/>
              </a:rPr>
              <a:t>2e étape: Calcul du Score Différentiel</a:t>
            </a:r>
          </a:p>
          <a:p>
            <a:endParaRPr lang="fr-FR"/>
          </a:p>
          <a:p>
            <a:r>
              <a:rPr lang="fr-FR">
                <a:latin typeface="+mj-lt"/>
              </a:rPr>
              <a:t>Pour évaluer la valeur de la performance, il faut ensuite indexer votre Score Brut ajusté sur la difficulté du terrain joué.</a:t>
            </a:r>
          </a:p>
          <a:p>
            <a:r>
              <a:rPr lang="fr-FR">
                <a:latin typeface="+mj-lt"/>
              </a:rPr>
              <a:t>La formule utilisée sera (113/Slope) x (SBA – SSS)</a:t>
            </a:r>
          </a:p>
          <a:p>
            <a:r>
              <a:rPr lang="fr-FR" u="sng">
                <a:latin typeface="+mj-lt"/>
              </a:rPr>
              <a:t>Exemple :</a:t>
            </a:r>
            <a:endParaRPr lang="fr-FR">
              <a:latin typeface="+mj-lt"/>
            </a:endParaRPr>
          </a:p>
          <a:p>
            <a:r>
              <a:rPr lang="fr-FR">
                <a:latin typeface="+mj-lt"/>
              </a:rPr>
              <a:t>Avec un Score Brut Ajusté de 94, joué sur un terrain de SSS 72.1 et de Slope 122, le score différentiel sera de :</a:t>
            </a:r>
          </a:p>
          <a:p>
            <a:r>
              <a:rPr lang="fr-FR">
                <a:latin typeface="+mj-lt"/>
              </a:rPr>
              <a:t>(113/122) x (94 – 72.1) = 0.926 x 21,9 = </a:t>
            </a:r>
            <a:r>
              <a:rPr lang="fr-FR" b="1">
                <a:latin typeface="+mj-lt"/>
              </a:rPr>
              <a:t>20,3</a:t>
            </a:r>
            <a:endParaRPr lang="fr-FR">
              <a:latin typeface="+mj-lt"/>
            </a:endParaRPr>
          </a:p>
          <a:p>
            <a:r>
              <a:rPr lang="fr-FR" b="1">
                <a:latin typeface="+mj-lt"/>
              </a:rPr>
              <a:t>Le joueur a réalisé un score différentiel de 20,3</a:t>
            </a:r>
          </a:p>
          <a:p>
            <a:pPr lvl="0"/>
            <a:endParaRPr lang="fr-FR">
              <a:latin typeface="+mj-lt"/>
            </a:endParaRPr>
          </a:p>
        </p:txBody>
      </p:sp>
      <p:grpSp>
        <p:nvGrpSpPr>
          <p:cNvPr id="13" name="Groupe 12">
            <a:extLst>
              <a:ext uri="{FF2B5EF4-FFF2-40B4-BE49-F238E27FC236}">
                <a16:creationId xmlns:a16="http://schemas.microsoft.com/office/drawing/2014/main" id="{D088C278-D064-456A-8778-77DC1DC6A384}"/>
              </a:ext>
            </a:extLst>
          </p:cNvPr>
          <p:cNvGrpSpPr/>
          <p:nvPr/>
        </p:nvGrpSpPr>
        <p:grpSpPr>
          <a:xfrm>
            <a:off x="311422" y="4405642"/>
            <a:ext cx="10060677" cy="2123658"/>
            <a:chOff x="311422" y="4272160"/>
            <a:chExt cx="10060677" cy="2123658"/>
          </a:xfrm>
        </p:grpSpPr>
        <p:sp>
          <p:nvSpPr>
            <p:cNvPr id="10" name="ZoneTexte 9">
              <a:extLst>
                <a:ext uri="{FF2B5EF4-FFF2-40B4-BE49-F238E27FC236}">
                  <a16:creationId xmlns:a16="http://schemas.microsoft.com/office/drawing/2014/main" id="{12A58902-3930-4B32-9A8E-80DFB7E549BC}"/>
                </a:ext>
              </a:extLst>
            </p:cNvPr>
            <p:cNvSpPr txBox="1"/>
            <p:nvPr/>
          </p:nvSpPr>
          <p:spPr>
            <a:xfrm>
              <a:off x="311423" y="4272160"/>
              <a:ext cx="10060676" cy="2123658"/>
            </a:xfrm>
            <a:prstGeom prst="rect">
              <a:avLst/>
            </a:prstGeom>
            <a:noFill/>
          </p:spPr>
          <p:txBody>
            <a:bodyPr wrap="square" rtlCol="0">
              <a:spAutoFit/>
            </a:bodyPr>
            <a:lstStyle/>
            <a:p>
              <a:endParaRPr lang="fr-FR" b="1"/>
            </a:p>
            <a:p>
              <a:endParaRPr lang="fr-FR" b="1"/>
            </a:p>
            <a:p>
              <a:r>
                <a:rPr lang="fr-FR" sz="2400" b="1">
                  <a:latin typeface="+mj-lt"/>
                </a:rPr>
                <a:t>	Question chrono:</a:t>
              </a:r>
            </a:p>
            <a:p>
              <a:endParaRPr lang="fr-FR" sz="2400">
                <a:latin typeface="+mj-lt"/>
              </a:endParaRPr>
            </a:p>
            <a:p>
              <a:r>
                <a:rPr lang="fr-FR" sz="2400" b="1">
                  <a:latin typeface="+mj-lt"/>
                </a:rPr>
                <a:t>Quel est le score différentiel d’un joueur ayant réalisé un Score Brut Ajusté de 83 sur un terrain de Par 72 ayant un slope de 113 et un SSS égal au Par ?</a:t>
              </a:r>
              <a:endParaRPr lang="fr-FR" sz="2400">
                <a:latin typeface="+mj-lt"/>
              </a:endParaRPr>
            </a:p>
          </p:txBody>
        </p:sp>
        <p:pic>
          <p:nvPicPr>
            <p:cNvPr id="12" name="Image 11" descr="Une image contenant horloge, objet, signe&#10;&#10;Description générée automatiquement">
              <a:extLst>
                <a:ext uri="{FF2B5EF4-FFF2-40B4-BE49-F238E27FC236}">
                  <a16:creationId xmlns:a16="http://schemas.microsoft.com/office/drawing/2014/main" id="{30858BDD-C161-4102-9F72-E5E9ECBE6FC8}"/>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2" y="4346188"/>
              <a:ext cx="862767" cy="1053143"/>
            </a:xfrm>
            <a:prstGeom prst="rect">
              <a:avLst/>
            </a:prstGeom>
          </p:spPr>
        </p:pic>
      </p:grpSp>
    </p:spTree>
    <p:extLst>
      <p:ext uri="{BB962C8B-B14F-4D97-AF65-F5344CB8AC3E}">
        <p14:creationId xmlns:p14="http://schemas.microsoft.com/office/powerpoint/2010/main" val="217689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DE57951-C135-4B35-8FA7-E3E4489BF3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 4">
            <a:extLst>
              <a:ext uri="{FF2B5EF4-FFF2-40B4-BE49-F238E27FC236}">
                <a16:creationId xmlns:a16="http://schemas.microsoft.com/office/drawing/2014/main" id="{501E39C1-4149-4807-B5B1-69FD465A87F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12307" y="262559"/>
            <a:ext cx="2868268" cy="961018"/>
          </a:xfrm>
          <a:prstGeom prst="rect">
            <a:avLst/>
          </a:prstGeom>
        </p:spPr>
      </p:pic>
      <p:sp>
        <p:nvSpPr>
          <p:cNvPr id="14" name="Titre 1">
            <a:extLst>
              <a:ext uri="{FF2B5EF4-FFF2-40B4-BE49-F238E27FC236}">
                <a16:creationId xmlns:a16="http://schemas.microsoft.com/office/drawing/2014/main" id="{96841947-C2B2-4FA4-A0E2-E5365CF33057}"/>
              </a:ext>
            </a:extLst>
          </p:cNvPr>
          <p:cNvSpPr txBox="1">
            <a:spLocks/>
          </p:cNvSpPr>
          <p:nvPr/>
        </p:nvSpPr>
        <p:spPr>
          <a:xfrm>
            <a:off x="311425" y="1486136"/>
            <a:ext cx="11569149" cy="5109305"/>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20000"/>
              </a:lnSpc>
              <a:spcBef>
                <a:spcPts val="1200"/>
              </a:spcBef>
            </a:pPr>
            <a:endParaRPr lang="fr-FR"/>
          </a:p>
        </p:txBody>
      </p:sp>
      <p:pic>
        <p:nvPicPr>
          <p:cNvPr id="6" name="Image 5">
            <a:extLst>
              <a:ext uri="{FF2B5EF4-FFF2-40B4-BE49-F238E27FC236}">
                <a16:creationId xmlns:a16="http://schemas.microsoft.com/office/drawing/2014/main" id="{2A089922-58B4-4CEF-972E-8ACDF019467C}"/>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1424" y="262559"/>
            <a:ext cx="1719807" cy="749413"/>
          </a:xfrm>
          <a:prstGeom prst="rect">
            <a:avLst/>
          </a:prstGeom>
        </p:spPr>
      </p:pic>
      <p:pic>
        <p:nvPicPr>
          <p:cNvPr id="3" name="Image 2">
            <a:extLst>
              <a:ext uri="{FF2B5EF4-FFF2-40B4-BE49-F238E27FC236}">
                <a16:creationId xmlns:a16="http://schemas.microsoft.com/office/drawing/2014/main" id="{8BED24AF-528F-4889-A5CF-DBB3EDE42CB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015168" y="262559"/>
            <a:ext cx="1685714" cy="1038095"/>
          </a:xfrm>
          <a:prstGeom prst="rect">
            <a:avLst/>
          </a:prstGeom>
        </p:spPr>
      </p:pic>
      <p:sp>
        <p:nvSpPr>
          <p:cNvPr id="7" name="Rectangle 6">
            <a:extLst>
              <a:ext uri="{FF2B5EF4-FFF2-40B4-BE49-F238E27FC236}">
                <a16:creationId xmlns:a16="http://schemas.microsoft.com/office/drawing/2014/main" id="{5EEC519E-32AC-4B40-BB87-D4F637824462}"/>
              </a:ext>
            </a:extLst>
          </p:cNvPr>
          <p:cNvSpPr/>
          <p:nvPr/>
        </p:nvSpPr>
        <p:spPr>
          <a:xfrm>
            <a:off x="311424" y="1563213"/>
            <a:ext cx="11569150" cy="5539978"/>
          </a:xfrm>
          <a:prstGeom prst="rect">
            <a:avLst/>
          </a:prstGeom>
        </p:spPr>
        <p:txBody>
          <a:bodyPr wrap="square">
            <a:spAutoFit/>
          </a:bodyPr>
          <a:lstStyle/>
          <a:p>
            <a:r>
              <a:rPr lang="fr-FR" sz="2400" b="1" kern="0">
                <a:solidFill>
                  <a:srgbClr val="2F5496"/>
                </a:solidFill>
                <a:latin typeface="Calibri Light" panose="020F0302020204030204" pitchFamily="34" charset="0"/>
                <a:cs typeface="Times New Roman" panose="02020603050405020304" pitchFamily="18" charset="0"/>
              </a:rPr>
              <a:t>1. Mesure de la performance</a:t>
            </a:r>
          </a:p>
          <a:p>
            <a:r>
              <a:rPr lang="fr-FR" sz="2000">
                <a:latin typeface="Calibri Light" panose="020F0302020204030204" pitchFamily="34" charset="0"/>
                <a:cs typeface="Times New Roman" panose="02020603050405020304" pitchFamily="18" charset="0"/>
              </a:rPr>
              <a:t>	</a:t>
            </a:r>
            <a:r>
              <a:rPr lang="fr-FR" sz="2400" b="1" kern="0">
                <a:solidFill>
                  <a:srgbClr val="2F5496"/>
                </a:solidFill>
                <a:latin typeface="Calibri Light" panose="020F0302020204030204" pitchFamily="34" charset="0"/>
                <a:cs typeface="Times New Roman" panose="02020603050405020304" pitchFamily="18" charset="0"/>
              </a:rPr>
              <a:t>3</a:t>
            </a:r>
            <a:r>
              <a:rPr lang="fr-FR" sz="2400" b="1" kern="0" baseline="30000">
                <a:solidFill>
                  <a:srgbClr val="2F5496"/>
                </a:solidFill>
                <a:latin typeface="Calibri Light" panose="020F0302020204030204" pitchFamily="34" charset="0"/>
                <a:cs typeface="Times New Roman" panose="02020603050405020304" pitchFamily="18" charset="0"/>
              </a:rPr>
              <a:t>e</a:t>
            </a:r>
            <a:r>
              <a:rPr lang="fr-FR" sz="2400" b="1" kern="0">
                <a:solidFill>
                  <a:srgbClr val="2F5496"/>
                </a:solidFill>
                <a:latin typeface="Calibri Light" panose="020F0302020204030204" pitchFamily="34" charset="0"/>
                <a:cs typeface="Times New Roman" panose="02020603050405020304" pitchFamily="18" charset="0"/>
              </a:rPr>
              <a:t> étape: Calcul du nouvel index (le 8/20)</a:t>
            </a:r>
          </a:p>
          <a:p>
            <a:endParaRPr lang="fr-FR"/>
          </a:p>
          <a:p>
            <a:r>
              <a:rPr lang="fr-FR">
                <a:latin typeface="+mj-lt"/>
              </a:rPr>
              <a:t>Après la détermination du Score différentiel pour la dernière carte enregistrée, le nouvel index sera calculé en prenant la moyenne des </a:t>
            </a:r>
            <a:r>
              <a:rPr lang="fr-FR" b="1">
                <a:latin typeface="+mj-lt"/>
              </a:rPr>
              <a:t>8 meilleurs scores différentiels réalisés sur les 20 derniers scores transmis</a:t>
            </a:r>
            <a:r>
              <a:rPr lang="fr-FR">
                <a:latin typeface="+mj-lt"/>
              </a:rPr>
              <a:t>.</a:t>
            </a:r>
          </a:p>
          <a:p>
            <a:endParaRPr lang="fr-FR" sz="800">
              <a:latin typeface="+mj-lt"/>
            </a:endParaRPr>
          </a:p>
          <a:p>
            <a:r>
              <a:rPr lang="fr-FR">
                <a:latin typeface="+mj-lt"/>
              </a:rPr>
              <a:t>Exemple:</a:t>
            </a:r>
          </a:p>
          <a:p>
            <a:endParaRPr lang="fr-FR">
              <a:latin typeface="+mj-lt"/>
            </a:endParaRPr>
          </a:p>
          <a:p>
            <a:endParaRPr lang="fr-FR">
              <a:latin typeface="+mj-lt"/>
            </a:endParaRPr>
          </a:p>
          <a:p>
            <a:pPr lvl="0"/>
            <a:endParaRPr lang="fr-FR">
              <a:latin typeface="+mj-lt"/>
            </a:endParaRPr>
          </a:p>
          <a:p>
            <a:pPr lvl="0"/>
            <a:endParaRPr lang="fr-FR">
              <a:latin typeface="+mj-lt"/>
            </a:endParaRPr>
          </a:p>
          <a:p>
            <a:pPr lvl="0"/>
            <a:endParaRPr lang="fr-FR">
              <a:latin typeface="+mj-lt"/>
            </a:endParaRPr>
          </a:p>
          <a:p>
            <a:pPr lvl="0"/>
            <a:endParaRPr lang="fr-FR">
              <a:latin typeface="+mj-lt"/>
            </a:endParaRPr>
          </a:p>
          <a:p>
            <a:pPr lvl="0"/>
            <a:endParaRPr lang="fr-FR">
              <a:latin typeface="+mj-lt"/>
            </a:endParaRPr>
          </a:p>
          <a:p>
            <a:pPr lvl="0"/>
            <a:endParaRPr lang="fr-FR">
              <a:latin typeface="+mj-lt"/>
            </a:endParaRPr>
          </a:p>
          <a:p>
            <a:pPr lvl="0"/>
            <a:endParaRPr lang="fr-FR">
              <a:latin typeface="+mj-lt"/>
            </a:endParaRPr>
          </a:p>
          <a:p>
            <a:r>
              <a:rPr lang="fr-FR">
                <a:latin typeface="+mj-lt"/>
              </a:rPr>
              <a:t>Index = (20.7 + 19.9 + 21.3 + 19.8 + 20.5 + 20.9 + 20.6 + 20.3) / 8 = 20.5</a:t>
            </a:r>
          </a:p>
          <a:p>
            <a:r>
              <a:rPr lang="fr-FR" b="1">
                <a:solidFill>
                  <a:srgbClr val="2F5496"/>
                </a:solidFill>
                <a:latin typeface="+mj-lt"/>
              </a:rPr>
              <a:t>Le joueur aura un nouvel index de 20.5</a:t>
            </a:r>
          </a:p>
          <a:p>
            <a:pPr lvl="0"/>
            <a:endParaRPr lang="fr-FR">
              <a:latin typeface="+mj-lt"/>
            </a:endParaRPr>
          </a:p>
        </p:txBody>
      </p:sp>
      <p:graphicFrame>
        <p:nvGraphicFramePr>
          <p:cNvPr id="2" name="Tableau 1">
            <a:extLst>
              <a:ext uri="{FF2B5EF4-FFF2-40B4-BE49-F238E27FC236}">
                <a16:creationId xmlns:a16="http://schemas.microsoft.com/office/drawing/2014/main" id="{C6365186-5700-4803-84CF-C0C24EB2C3E2}"/>
              </a:ext>
            </a:extLst>
          </p:cNvPr>
          <p:cNvGraphicFramePr>
            <a:graphicFrameLocks noGrp="1"/>
          </p:cNvGraphicFramePr>
          <p:nvPr>
            <p:extLst>
              <p:ext uri="{D42A27DB-BD31-4B8C-83A1-F6EECF244321}">
                <p14:modId xmlns:p14="http://schemas.microsoft.com/office/powerpoint/2010/main" val="1271863721"/>
              </p:ext>
            </p:extLst>
          </p:nvPr>
        </p:nvGraphicFramePr>
        <p:xfrm>
          <a:off x="400467" y="3604866"/>
          <a:ext cx="6673724" cy="2352503"/>
        </p:xfrm>
        <a:graphic>
          <a:graphicData uri="http://schemas.openxmlformats.org/drawingml/2006/table">
            <a:tbl>
              <a:tblPr firstRow="1" firstCol="1" bandRow="1">
                <a:tableStyleId>{5C22544A-7EE6-4342-B048-85BDC9FD1C3A}</a:tableStyleId>
              </a:tblPr>
              <a:tblGrid>
                <a:gridCol w="427556">
                  <a:extLst>
                    <a:ext uri="{9D8B030D-6E8A-4147-A177-3AD203B41FA5}">
                      <a16:colId xmlns:a16="http://schemas.microsoft.com/office/drawing/2014/main" val="3082329783"/>
                    </a:ext>
                  </a:extLst>
                </a:gridCol>
                <a:gridCol w="2202382">
                  <a:extLst>
                    <a:ext uri="{9D8B030D-6E8A-4147-A177-3AD203B41FA5}">
                      <a16:colId xmlns:a16="http://schemas.microsoft.com/office/drawing/2014/main" val="2331278303"/>
                    </a:ext>
                  </a:extLst>
                </a:gridCol>
                <a:gridCol w="667269">
                  <a:extLst>
                    <a:ext uri="{9D8B030D-6E8A-4147-A177-3AD203B41FA5}">
                      <a16:colId xmlns:a16="http://schemas.microsoft.com/office/drawing/2014/main" val="790844469"/>
                    </a:ext>
                  </a:extLst>
                </a:gridCol>
                <a:gridCol w="353948">
                  <a:extLst>
                    <a:ext uri="{9D8B030D-6E8A-4147-A177-3AD203B41FA5}">
                      <a16:colId xmlns:a16="http://schemas.microsoft.com/office/drawing/2014/main" val="3958373758"/>
                    </a:ext>
                  </a:extLst>
                </a:gridCol>
                <a:gridCol w="435494">
                  <a:extLst>
                    <a:ext uri="{9D8B030D-6E8A-4147-A177-3AD203B41FA5}">
                      <a16:colId xmlns:a16="http://schemas.microsoft.com/office/drawing/2014/main" val="2997985830"/>
                    </a:ext>
                  </a:extLst>
                </a:gridCol>
                <a:gridCol w="1919806">
                  <a:extLst>
                    <a:ext uri="{9D8B030D-6E8A-4147-A177-3AD203B41FA5}">
                      <a16:colId xmlns:a16="http://schemas.microsoft.com/office/drawing/2014/main" val="2478205717"/>
                    </a:ext>
                  </a:extLst>
                </a:gridCol>
                <a:gridCol w="667269">
                  <a:extLst>
                    <a:ext uri="{9D8B030D-6E8A-4147-A177-3AD203B41FA5}">
                      <a16:colId xmlns:a16="http://schemas.microsoft.com/office/drawing/2014/main" val="1221375976"/>
                    </a:ext>
                  </a:extLst>
                </a:gridCol>
              </a:tblGrid>
              <a:tr h="473023">
                <a:tc>
                  <a:txBody>
                    <a:bodyPr/>
                    <a:lstStyle/>
                    <a:p>
                      <a:pPr algn="ctr">
                        <a:lnSpc>
                          <a:spcPct val="107000"/>
                        </a:lnSpc>
                        <a:spcAft>
                          <a:spcPts val="0"/>
                        </a:spcAft>
                      </a:pPr>
                      <a:r>
                        <a:rPr lang="fr-FR" sz="1100">
                          <a:effectLst/>
                          <a:latin typeface="+mj-lt"/>
                        </a:rPr>
                        <a:t>Date</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Compétition</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Score Diff.</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a:effectLst/>
                          <a:latin typeface="+mj-lt"/>
                        </a:rPr>
                        <a:t>Date</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Compétition</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Score Diff.</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469848906"/>
                  </a:ext>
                </a:extLst>
              </a:tr>
              <a:tr h="187948">
                <a:tc>
                  <a:txBody>
                    <a:bodyPr/>
                    <a:lstStyle/>
                    <a:p>
                      <a:pPr algn="ctr">
                        <a:lnSpc>
                          <a:spcPct val="107000"/>
                        </a:lnSpc>
                        <a:spcAft>
                          <a:spcPts val="0"/>
                        </a:spcAft>
                      </a:pPr>
                      <a:r>
                        <a:rPr lang="fr-FR" sz="1100">
                          <a:effectLst/>
                          <a:latin typeface="+mj-lt"/>
                        </a:rPr>
                        <a:t>21/09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DES JARDINIERS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20.3</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03/08</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COUPE DE VEULES LES ROSES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21.3</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extLst>
                  <a:ext uri="{0D108BD9-81ED-4DB2-BD59-A6C34878D82A}">
                    <a16:rowId xmlns:a16="http://schemas.microsoft.com/office/drawing/2014/main" val="1781105700"/>
                  </a:ext>
                </a:extLst>
              </a:tr>
              <a:tr h="187948">
                <a:tc>
                  <a:txBody>
                    <a:bodyPr/>
                    <a:lstStyle/>
                    <a:p>
                      <a:pPr algn="ctr">
                        <a:lnSpc>
                          <a:spcPct val="107000"/>
                        </a:lnSpc>
                        <a:spcAft>
                          <a:spcPts val="0"/>
                        </a:spcAft>
                      </a:pPr>
                      <a:r>
                        <a:rPr lang="fr-FR" sz="1100">
                          <a:effectLst/>
                          <a:latin typeface="+mj-lt"/>
                        </a:rPr>
                        <a:t>14/09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GROUPE IMMOBILIER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20.6</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01/08</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COUPE HARAS DE ROCQUIGNY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22.6</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3683603644"/>
                  </a:ext>
                </a:extLst>
              </a:tr>
              <a:tr h="187948">
                <a:tc>
                  <a:txBody>
                    <a:bodyPr/>
                    <a:lstStyle/>
                    <a:p>
                      <a:pPr algn="ctr">
                        <a:lnSpc>
                          <a:spcPct val="107000"/>
                        </a:lnSpc>
                        <a:spcAft>
                          <a:spcPts val="0"/>
                        </a:spcAft>
                      </a:pPr>
                      <a:r>
                        <a:rPr lang="fr-FR" sz="1100">
                          <a:effectLst/>
                          <a:latin typeface="+mj-lt"/>
                        </a:rPr>
                        <a:t>07/09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AUDI AUTO CONCEPT DIEPPE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27/07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COUPE STURDZA INVESTMENTS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19.9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extLst>
                  <a:ext uri="{0D108BD9-81ED-4DB2-BD59-A6C34878D82A}">
                    <a16:rowId xmlns:a16="http://schemas.microsoft.com/office/drawing/2014/main" val="1194534457"/>
                  </a:ext>
                </a:extLst>
              </a:tr>
              <a:tr h="187948">
                <a:tc>
                  <a:txBody>
                    <a:bodyPr/>
                    <a:lstStyle/>
                    <a:p>
                      <a:pPr algn="ctr">
                        <a:lnSpc>
                          <a:spcPct val="107000"/>
                        </a:lnSpc>
                        <a:spcAft>
                          <a:spcPts val="0"/>
                        </a:spcAft>
                      </a:pPr>
                      <a:r>
                        <a:rPr lang="fr-FR" sz="1100">
                          <a:effectLst/>
                          <a:latin typeface="+mj-lt"/>
                        </a:rPr>
                        <a:t>05/09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DE CLASSEMENT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25.2</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21/07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Trophée de la Côte d'Albâtre</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24.2</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2427748941"/>
                  </a:ext>
                </a:extLst>
              </a:tr>
              <a:tr h="187948">
                <a:tc>
                  <a:txBody>
                    <a:bodyPr/>
                    <a:lstStyle/>
                    <a:p>
                      <a:pPr algn="ctr">
                        <a:lnSpc>
                          <a:spcPct val="107000"/>
                        </a:lnSpc>
                        <a:spcAft>
                          <a:spcPts val="0"/>
                        </a:spcAft>
                      </a:pPr>
                      <a:r>
                        <a:rPr lang="fr-FR" sz="1100">
                          <a:effectLst/>
                          <a:latin typeface="+mj-lt"/>
                        </a:rPr>
                        <a:t>01/09</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CHAMPIONNAT DU CLUB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20.5</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20/07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Trophée de la Côte d'Albâtre</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24.5</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1202569040"/>
                  </a:ext>
                </a:extLst>
              </a:tr>
              <a:tr h="187948">
                <a:tc>
                  <a:txBody>
                    <a:bodyPr/>
                    <a:lstStyle/>
                    <a:p>
                      <a:pPr algn="ctr">
                        <a:lnSpc>
                          <a:spcPct val="107000"/>
                        </a:lnSpc>
                        <a:spcAft>
                          <a:spcPts val="0"/>
                        </a:spcAft>
                      </a:pPr>
                      <a:r>
                        <a:rPr lang="fr-FR" sz="1100">
                          <a:effectLst/>
                          <a:latin typeface="+mj-lt"/>
                        </a:rPr>
                        <a:t>31/08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CHAMPIONNAT DU CLUB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19.8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19/07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Trophée de la Côte d'Albâtre</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23.8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3922017305"/>
                  </a:ext>
                </a:extLst>
              </a:tr>
              <a:tr h="187948">
                <a:tc>
                  <a:txBody>
                    <a:bodyPr/>
                    <a:lstStyle/>
                    <a:p>
                      <a:pPr algn="ctr">
                        <a:lnSpc>
                          <a:spcPct val="107000"/>
                        </a:lnSpc>
                        <a:spcAft>
                          <a:spcPts val="0"/>
                        </a:spcAft>
                      </a:pPr>
                      <a:r>
                        <a:rPr lang="fr-FR" sz="1100">
                          <a:effectLst/>
                          <a:latin typeface="+mj-lt"/>
                        </a:rPr>
                        <a:t>27/08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ASDN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24.1</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13/07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FETE DU CLUB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31.1</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3699419423"/>
                  </a:ext>
                </a:extLst>
              </a:tr>
              <a:tr h="187948">
                <a:tc>
                  <a:txBody>
                    <a:bodyPr/>
                    <a:lstStyle/>
                    <a:p>
                      <a:pPr algn="ctr">
                        <a:lnSpc>
                          <a:spcPct val="107000"/>
                        </a:lnSpc>
                        <a:spcAft>
                          <a:spcPts val="0"/>
                        </a:spcAft>
                      </a:pPr>
                      <a:r>
                        <a:rPr lang="fr-FR" sz="1100">
                          <a:effectLst/>
                          <a:latin typeface="+mj-lt"/>
                        </a:rPr>
                        <a:t>19/08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DU 19 AOUT 2019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24.4</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07/07</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COUPE GOLF PASSION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30.4</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2907325543"/>
                  </a:ext>
                </a:extLst>
              </a:tr>
              <a:tr h="187948">
                <a:tc>
                  <a:txBody>
                    <a:bodyPr/>
                    <a:lstStyle/>
                    <a:p>
                      <a:pPr algn="ctr">
                        <a:lnSpc>
                          <a:spcPct val="107000"/>
                        </a:lnSpc>
                        <a:spcAft>
                          <a:spcPts val="0"/>
                        </a:spcAft>
                      </a:pPr>
                      <a:r>
                        <a:rPr lang="fr-FR" sz="1100">
                          <a:effectLst/>
                          <a:latin typeface="+mj-lt"/>
                        </a:rPr>
                        <a:t>08/08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UN CLIN D OEIL A CHARLIE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26.7</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23/06</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Promotion Mid Amateurs</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20.7</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chemeClr val="accent2">
                        <a:lumMod val="40000"/>
                        <a:lumOff val="60000"/>
                      </a:schemeClr>
                    </a:solidFill>
                  </a:tcPr>
                </a:tc>
                <a:extLst>
                  <a:ext uri="{0D108BD9-81ED-4DB2-BD59-A6C34878D82A}">
                    <a16:rowId xmlns:a16="http://schemas.microsoft.com/office/drawing/2014/main" val="210257482"/>
                  </a:ext>
                </a:extLst>
              </a:tr>
              <a:tr h="187948">
                <a:tc>
                  <a:txBody>
                    <a:bodyPr/>
                    <a:lstStyle/>
                    <a:p>
                      <a:pPr algn="ctr">
                        <a:lnSpc>
                          <a:spcPct val="107000"/>
                        </a:lnSpc>
                        <a:spcAft>
                          <a:spcPts val="0"/>
                        </a:spcAft>
                      </a:pPr>
                      <a:r>
                        <a:rPr lang="fr-FR" sz="1100">
                          <a:effectLst/>
                          <a:latin typeface="+mj-lt"/>
                        </a:rPr>
                        <a:t>04/08</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COUPE DES AMIS DE POURVILLE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23.0</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nSpc>
                          <a:spcPct val="107000"/>
                        </a:lnSpc>
                        <a:spcAft>
                          <a:spcPts val="0"/>
                        </a:spcAft>
                      </a:pPr>
                      <a:r>
                        <a:rPr lang="fr-FR" sz="1100">
                          <a:effectLst/>
                          <a:latin typeface="+mj-lt"/>
                        </a:rPr>
                        <a:t> </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solidFill>
                      <a:srgbClr val="000000">
                        <a:alpha val="0"/>
                      </a:srgbClr>
                    </a:solidFill>
                  </a:tcPr>
                </a:tc>
                <a:tc>
                  <a:txBody>
                    <a:bodyPr/>
                    <a:lstStyle/>
                    <a:p>
                      <a:pPr algn="ctr">
                        <a:lnSpc>
                          <a:spcPct val="107000"/>
                        </a:lnSpc>
                        <a:spcAft>
                          <a:spcPts val="0"/>
                        </a:spcAft>
                      </a:pPr>
                      <a:r>
                        <a:rPr lang="fr-FR" sz="1100" b="1" kern="1200">
                          <a:solidFill>
                            <a:schemeClr val="lt1"/>
                          </a:solidFill>
                          <a:effectLst/>
                          <a:latin typeface="+mj-lt"/>
                          <a:ea typeface="+mn-ea"/>
                          <a:cs typeface="+mn-cs"/>
                        </a:rPr>
                        <a:t>22/06</a:t>
                      </a:r>
                    </a:p>
                  </a:txBody>
                  <a:tcPr marL="33597" marR="33597" marT="0" marB="0" anchor="ctr">
                    <a:solidFill>
                      <a:srgbClr val="4472C4"/>
                    </a:solidFill>
                  </a:tcPr>
                </a:tc>
                <a:tc>
                  <a:txBody>
                    <a:bodyPr/>
                    <a:lstStyle/>
                    <a:p>
                      <a:pPr algn="ctr">
                        <a:lnSpc>
                          <a:spcPct val="107000"/>
                        </a:lnSpc>
                        <a:spcAft>
                          <a:spcPts val="0"/>
                        </a:spcAft>
                      </a:pPr>
                      <a:r>
                        <a:rPr lang="fr-FR" sz="1100">
                          <a:effectLst/>
                          <a:latin typeface="+mj-lt"/>
                        </a:rPr>
                        <a:t>Promotion Mid Amateurs</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tc>
                  <a:txBody>
                    <a:bodyPr/>
                    <a:lstStyle/>
                    <a:p>
                      <a:pPr algn="ctr">
                        <a:lnSpc>
                          <a:spcPct val="107000"/>
                        </a:lnSpc>
                        <a:spcAft>
                          <a:spcPts val="0"/>
                        </a:spcAft>
                      </a:pPr>
                      <a:r>
                        <a:rPr lang="fr-FR" sz="1100">
                          <a:effectLst/>
                          <a:latin typeface="+mj-lt"/>
                        </a:rPr>
                        <a:t>23.2</a:t>
                      </a:r>
                      <a:endParaRPr lang="fr-FR" sz="1100">
                        <a:effectLst/>
                        <a:latin typeface="+mj-lt"/>
                        <a:ea typeface="Calibri" panose="020F0502020204030204" pitchFamily="34" charset="0"/>
                        <a:cs typeface="Times New Roman" panose="02020603050405020304" pitchFamily="18" charset="0"/>
                      </a:endParaRPr>
                    </a:p>
                  </a:txBody>
                  <a:tcPr marL="33597" marR="33597" marT="0" marB="0" anchor="ctr"/>
                </a:tc>
                <a:extLst>
                  <a:ext uri="{0D108BD9-81ED-4DB2-BD59-A6C34878D82A}">
                    <a16:rowId xmlns:a16="http://schemas.microsoft.com/office/drawing/2014/main" val="1065315149"/>
                  </a:ext>
                </a:extLst>
              </a:tr>
            </a:tbl>
          </a:graphicData>
        </a:graphic>
      </p:graphicFrame>
    </p:spTree>
    <p:extLst>
      <p:ext uri="{BB962C8B-B14F-4D97-AF65-F5344CB8AC3E}">
        <p14:creationId xmlns:p14="http://schemas.microsoft.com/office/powerpoint/2010/main" val="20304993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BFE058D9656D4EB899D5D244A2064B" ma:contentTypeVersion="11" ma:contentTypeDescription="Crée un document." ma:contentTypeScope="" ma:versionID="8569228caa39cee37c581e9feb26ac73">
  <xsd:schema xmlns:xsd="http://www.w3.org/2001/XMLSchema" xmlns:xs="http://www.w3.org/2001/XMLSchema" xmlns:p="http://schemas.microsoft.com/office/2006/metadata/properties" xmlns:ns3="de6e9b39-f3bc-4e2a-a906-034822cd7766" xmlns:ns4="f27945bc-09b4-4dec-9f54-5b31222f08bd" targetNamespace="http://schemas.microsoft.com/office/2006/metadata/properties" ma:root="true" ma:fieldsID="e82a340635ccf3af7bdb40e83f628dfc" ns3:_="" ns4:_="">
    <xsd:import namespace="de6e9b39-f3bc-4e2a-a906-034822cd7766"/>
    <xsd:import namespace="f27945bc-09b4-4dec-9f54-5b31222f08bd"/>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6e9b39-f3bc-4e2a-a906-034822cd776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7945bc-09b4-4dec-9f54-5b31222f08bd" elementFormDefault="qualified">
    <xsd:import namespace="http://schemas.microsoft.com/office/2006/documentManagement/types"/>
    <xsd:import namespace="http://schemas.microsoft.com/office/infopath/2007/PartnerControls"/>
    <xsd:element name="SharedWithUsers" ma:index="11"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Partagé avec détails" ma:description="" ma:internalName="SharedWithDetails" ma:readOnly="true">
      <xsd:simpleType>
        <xsd:restriction base="dms:Note">
          <xsd:maxLength value="255"/>
        </xsd:restriction>
      </xsd:simpleType>
    </xsd:element>
    <xsd:element name="SharingHintHash" ma:index="13" nillable="true" ma:displayName="Partage du hachage d’indicateur"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A6707E-8E85-46A9-A54A-7E2F56C2B2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6e9b39-f3bc-4e2a-a906-034822cd7766"/>
    <ds:schemaRef ds:uri="f27945bc-09b4-4dec-9f54-5b31222f08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545744-13DD-43A2-9891-9A9AF27D8EFB}">
  <ds:schemaRefs>
    <ds:schemaRef ds:uri="http://purl.org/dc/terms/"/>
    <ds:schemaRef ds:uri="http://schemas.microsoft.com/office/2006/documentManagement/types"/>
    <ds:schemaRef ds:uri="http://purl.org/dc/elements/1.1/"/>
    <ds:schemaRef ds:uri="http://schemas.microsoft.com/office/2006/metadata/properties"/>
    <ds:schemaRef ds:uri="http://www.w3.org/XML/1998/namespace"/>
    <ds:schemaRef ds:uri="http://schemas.openxmlformats.org/package/2006/metadata/core-properties"/>
    <ds:schemaRef ds:uri="http://schemas.microsoft.com/office/infopath/2007/PartnerControls"/>
    <ds:schemaRef ds:uri="f27945bc-09b4-4dec-9f54-5b31222f08bd"/>
    <ds:schemaRef ds:uri="de6e9b39-f3bc-4e2a-a906-034822cd7766"/>
    <ds:schemaRef ds:uri="http://purl.org/dc/dcmitype/"/>
  </ds:schemaRefs>
</ds:datastoreItem>
</file>

<file path=customXml/itemProps3.xml><?xml version="1.0" encoding="utf-8"?>
<ds:datastoreItem xmlns:ds="http://schemas.openxmlformats.org/officeDocument/2006/customXml" ds:itemID="{006B789B-C6AF-46FC-8A67-E4000AC092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849</TotalTime>
  <Words>2696</Words>
  <Application>Microsoft Macintosh PowerPoint</Application>
  <PresentationFormat>Grand écran</PresentationFormat>
  <Paragraphs>515</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Calibri Light</vt:lpstr>
      <vt:lpstr>Symbol</vt:lpstr>
      <vt:lpstr>Thème Office</vt:lpstr>
      <vt:lpstr>Word Handicap System Webinaire ffgolf</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Handicap System</dc:title>
  <dc:creator>Pascal MAILLY</dc:creator>
  <cp:lastModifiedBy>Yves Komorn</cp:lastModifiedBy>
  <cp:revision>32</cp:revision>
  <dcterms:created xsi:type="dcterms:W3CDTF">2019-09-25T12:54:59Z</dcterms:created>
  <dcterms:modified xsi:type="dcterms:W3CDTF">2020-02-10T16:38:22Z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0x01010061BFE058D9656D4EB899D5D244A2064B</vt:lpwstr>
  </property>
</Properties>
</file>