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0" r:id="rId2"/>
    <p:sldId id="613" r:id="rId3"/>
    <p:sldId id="578" r:id="rId4"/>
    <p:sldId id="587" r:id="rId5"/>
    <p:sldId id="579" r:id="rId6"/>
    <p:sldId id="580" r:id="rId7"/>
    <p:sldId id="603" r:id="rId8"/>
    <p:sldId id="581" r:id="rId9"/>
    <p:sldId id="510" r:id="rId10"/>
    <p:sldId id="593" r:id="rId11"/>
    <p:sldId id="588" r:id="rId12"/>
    <p:sldId id="589" r:id="rId13"/>
    <p:sldId id="598" r:id="rId14"/>
    <p:sldId id="604" r:id="rId15"/>
    <p:sldId id="592" r:id="rId16"/>
    <p:sldId id="609" r:id="rId17"/>
    <p:sldId id="605" r:id="rId18"/>
    <p:sldId id="365" r:id="rId19"/>
    <p:sldId id="606" r:id="rId20"/>
    <p:sldId id="607" r:id="rId21"/>
    <p:sldId id="599" r:id="rId22"/>
    <p:sldId id="563" r:id="rId23"/>
    <p:sldId id="608" r:id="rId24"/>
    <p:sldId id="583" r:id="rId25"/>
    <p:sldId id="590" r:id="rId26"/>
    <p:sldId id="595" r:id="rId27"/>
    <p:sldId id="601" r:id="rId28"/>
    <p:sldId id="610" r:id="rId29"/>
    <p:sldId id="611" r:id="rId30"/>
    <p:sldId id="612" r:id="rId31"/>
    <p:sldId id="586" r:id="rId32"/>
  </p:sldIdLst>
  <p:sldSz cx="9906000" cy="6858000" type="A4"/>
  <p:notesSz cx="9945688" cy="6858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31800" indent="25400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65188" indent="49213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96988" indent="74613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730375" indent="98425" algn="l" rtl="0" eaLnBrk="0" fontAlgn="base" hangingPunct="0">
      <a:spcBef>
        <a:spcPct val="0"/>
      </a:spcBef>
      <a:spcAft>
        <a:spcPct val="0"/>
      </a:spcAft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300" b="1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57C61C-12B7-4099-ACF1-094E11BDB6E8}" v="12" dt="2021-12-02T16:36:18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92585" autoAdjust="0"/>
  </p:normalViewPr>
  <p:slideViewPr>
    <p:cSldViewPr>
      <p:cViewPr varScale="1">
        <p:scale>
          <a:sx n="96" d="100"/>
          <a:sy n="96" d="100"/>
        </p:scale>
        <p:origin x="1590" y="84"/>
      </p:cViewPr>
      <p:guideLst>
        <p:guide orient="horz" pos="2160"/>
        <p:guide pos="312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949" y="77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LERMUSIAUX" userId="198b996a0b37f0e7" providerId="LiveId" clId="{D557C61C-12B7-4099-ACF1-094E11BDB6E8}"/>
    <pc:docChg chg="undo custSel addSld modSld">
      <pc:chgData name="Patrick LERMUSIAUX" userId="198b996a0b37f0e7" providerId="LiveId" clId="{D557C61C-12B7-4099-ACF1-094E11BDB6E8}" dt="2021-12-03T17:27:23.688" v="1703" actId="20577"/>
      <pc:docMkLst>
        <pc:docMk/>
      </pc:docMkLst>
      <pc:sldChg chg="addSp modSp mod">
        <pc:chgData name="Patrick LERMUSIAUX" userId="198b996a0b37f0e7" providerId="LiveId" clId="{D557C61C-12B7-4099-ACF1-094E11BDB6E8}" dt="2021-11-30T15:44:01.226" v="676" actId="20577"/>
        <pc:sldMkLst>
          <pc:docMk/>
          <pc:sldMk cId="0" sldId="365"/>
        </pc:sldMkLst>
        <pc:spChg chg="add mod">
          <ac:chgData name="Patrick LERMUSIAUX" userId="198b996a0b37f0e7" providerId="LiveId" clId="{D557C61C-12B7-4099-ACF1-094E11BDB6E8}" dt="2021-11-30T15:44:01.226" v="676" actId="20577"/>
          <ac:spMkLst>
            <pc:docMk/>
            <pc:sldMk cId="0" sldId="365"/>
            <ac:spMk id="6" creationId="{2D1D45DA-A312-4451-8EE6-7BE4E7D7B092}"/>
          </ac:spMkLst>
        </pc:spChg>
      </pc:sldChg>
      <pc:sldChg chg="modSp mod">
        <pc:chgData name="Patrick LERMUSIAUX" userId="198b996a0b37f0e7" providerId="LiveId" clId="{D557C61C-12B7-4099-ACF1-094E11BDB6E8}" dt="2021-12-03T17:27:23.688" v="1703" actId="20577"/>
        <pc:sldMkLst>
          <pc:docMk/>
          <pc:sldMk cId="0" sldId="510"/>
        </pc:sldMkLst>
        <pc:graphicFrameChg chg="modGraphic">
          <ac:chgData name="Patrick LERMUSIAUX" userId="198b996a0b37f0e7" providerId="LiveId" clId="{D557C61C-12B7-4099-ACF1-094E11BDB6E8}" dt="2021-12-03T17:27:23.688" v="1703" actId="20577"/>
          <ac:graphicFrameMkLst>
            <pc:docMk/>
            <pc:sldMk cId="0" sldId="510"/>
            <ac:graphicFrameMk id="9" creationId="{154D4ABF-4BC4-7744-8310-5D53F7F6B567}"/>
          </ac:graphicFrameMkLst>
        </pc:graphicFrameChg>
      </pc:sldChg>
      <pc:sldChg chg="modSp mod">
        <pc:chgData name="Patrick LERMUSIAUX" userId="198b996a0b37f0e7" providerId="LiveId" clId="{D557C61C-12B7-4099-ACF1-094E11BDB6E8}" dt="2021-11-30T15:21:06.164" v="400" actId="20577"/>
        <pc:sldMkLst>
          <pc:docMk/>
          <pc:sldMk cId="2573829794" sldId="578"/>
        </pc:sldMkLst>
        <pc:spChg chg="mod">
          <ac:chgData name="Patrick LERMUSIAUX" userId="198b996a0b37f0e7" providerId="LiveId" clId="{D557C61C-12B7-4099-ACF1-094E11BDB6E8}" dt="2021-11-30T15:21:06.164" v="400" actId="20577"/>
          <ac:spMkLst>
            <pc:docMk/>
            <pc:sldMk cId="2573829794" sldId="578"/>
            <ac:spMk id="3" creationId="{A52F12BF-9D49-4228-8638-718020457E4F}"/>
          </ac:spMkLst>
        </pc:spChg>
      </pc:sldChg>
      <pc:sldChg chg="modSp mod">
        <pc:chgData name="Patrick LERMUSIAUX" userId="198b996a0b37f0e7" providerId="LiveId" clId="{D557C61C-12B7-4099-ACF1-094E11BDB6E8}" dt="2021-12-03T16:32:19.894" v="1403" actId="20577"/>
        <pc:sldMkLst>
          <pc:docMk/>
          <pc:sldMk cId="86450647" sldId="579"/>
        </pc:sldMkLst>
        <pc:spChg chg="mod">
          <ac:chgData name="Patrick LERMUSIAUX" userId="198b996a0b37f0e7" providerId="LiveId" clId="{D557C61C-12B7-4099-ACF1-094E11BDB6E8}" dt="2021-12-03T16:32:19.894" v="1403" actId="20577"/>
          <ac:spMkLst>
            <pc:docMk/>
            <pc:sldMk cId="86450647" sldId="579"/>
            <ac:spMk id="3" creationId="{F9321379-096F-4A0F-8C51-0C469D00CCE0}"/>
          </ac:spMkLst>
        </pc:spChg>
      </pc:sldChg>
      <pc:sldChg chg="modSp mod">
        <pc:chgData name="Patrick LERMUSIAUX" userId="198b996a0b37f0e7" providerId="LiveId" clId="{D557C61C-12B7-4099-ACF1-094E11BDB6E8}" dt="2021-12-02T16:30:54.832" v="1018" actId="20577"/>
        <pc:sldMkLst>
          <pc:docMk/>
          <pc:sldMk cId="3491839829" sldId="581"/>
        </pc:sldMkLst>
        <pc:spChg chg="mod">
          <ac:chgData name="Patrick LERMUSIAUX" userId="198b996a0b37f0e7" providerId="LiveId" clId="{D557C61C-12B7-4099-ACF1-094E11BDB6E8}" dt="2021-12-02T16:30:54.832" v="1018" actId="20577"/>
          <ac:spMkLst>
            <pc:docMk/>
            <pc:sldMk cId="3491839829" sldId="581"/>
            <ac:spMk id="15" creationId="{653885F6-5C66-4097-A494-6E39E29DBD3A}"/>
          </ac:spMkLst>
        </pc:spChg>
      </pc:sldChg>
      <pc:sldChg chg="modSp mod">
        <pc:chgData name="Patrick LERMUSIAUX" userId="198b996a0b37f0e7" providerId="LiveId" clId="{D557C61C-12B7-4099-ACF1-094E11BDB6E8}" dt="2021-12-02T16:52:17.099" v="1314" actId="20577"/>
        <pc:sldMkLst>
          <pc:docMk/>
          <pc:sldMk cId="470846671" sldId="583"/>
        </pc:sldMkLst>
        <pc:spChg chg="mod">
          <ac:chgData name="Patrick LERMUSIAUX" userId="198b996a0b37f0e7" providerId="LiveId" clId="{D557C61C-12B7-4099-ACF1-094E11BDB6E8}" dt="2021-12-02T16:52:17.099" v="1314" actId="20577"/>
          <ac:spMkLst>
            <pc:docMk/>
            <pc:sldMk cId="470846671" sldId="583"/>
            <ac:spMk id="3" creationId="{EE7EB0DD-245D-41F8-BE9C-5ADBAB2D1919}"/>
          </ac:spMkLst>
        </pc:spChg>
      </pc:sldChg>
      <pc:sldChg chg="modSp mod">
        <pc:chgData name="Patrick LERMUSIAUX" userId="198b996a0b37f0e7" providerId="LiveId" clId="{D557C61C-12B7-4099-ACF1-094E11BDB6E8}" dt="2021-12-02T16:54:12.330" v="1321" actId="1036"/>
        <pc:sldMkLst>
          <pc:docMk/>
          <pc:sldMk cId="3368409126" sldId="586"/>
        </pc:sldMkLst>
        <pc:spChg chg="mod">
          <ac:chgData name="Patrick LERMUSIAUX" userId="198b996a0b37f0e7" providerId="LiveId" clId="{D557C61C-12B7-4099-ACF1-094E11BDB6E8}" dt="2021-12-02T16:54:12.330" v="1321" actId="1036"/>
          <ac:spMkLst>
            <pc:docMk/>
            <pc:sldMk cId="3368409126" sldId="586"/>
            <ac:spMk id="2" creationId="{51BCD8AC-73DF-4184-924A-3A877AA2A035}"/>
          </ac:spMkLst>
        </pc:spChg>
      </pc:sldChg>
      <pc:sldChg chg="addSp delSp modSp mod">
        <pc:chgData name="Patrick LERMUSIAUX" userId="198b996a0b37f0e7" providerId="LiveId" clId="{D557C61C-12B7-4099-ACF1-094E11BDB6E8}" dt="2021-12-02T16:36:59.053" v="1024" actId="1035"/>
        <pc:sldMkLst>
          <pc:docMk/>
          <pc:sldMk cId="1853969268" sldId="589"/>
        </pc:sldMkLst>
        <pc:graphicFrameChg chg="add mod modGraphic">
          <ac:chgData name="Patrick LERMUSIAUX" userId="198b996a0b37f0e7" providerId="LiveId" clId="{D557C61C-12B7-4099-ACF1-094E11BDB6E8}" dt="2021-12-02T16:36:59.053" v="1024" actId="1035"/>
          <ac:graphicFrameMkLst>
            <pc:docMk/>
            <pc:sldMk cId="1853969268" sldId="589"/>
            <ac:graphicFrameMk id="5" creationId="{BC45710C-BE14-45FF-97D0-24F26506C83C}"/>
          </ac:graphicFrameMkLst>
        </pc:graphicFrameChg>
        <pc:graphicFrameChg chg="del">
          <ac:chgData name="Patrick LERMUSIAUX" userId="198b996a0b37f0e7" providerId="LiveId" clId="{D557C61C-12B7-4099-ACF1-094E11BDB6E8}" dt="2021-12-02T16:34:55.064" v="1020" actId="21"/>
          <ac:graphicFrameMkLst>
            <pc:docMk/>
            <pc:sldMk cId="1853969268" sldId="589"/>
            <ac:graphicFrameMk id="7" creationId="{79D09CB1-0641-4322-99B3-E9A16C5FA939}"/>
          </ac:graphicFrameMkLst>
        </pc:graphicFrameChg>
      </pc:sldChg>
      <pc:sldChg chg="addSp delSp modSp mod">
        <pc:chgData name="Patrick LERMUSIAUX" userId="198b996a0b37f0e7" providerId="LiveId" clId="{D557C61C-12B7-4099-ACF1-094E11BDB6E8}" dt="2021-12-02T16:33:39.815" v="1019" actId="20577"/>
        <pc:sldMkLst>
          <pc:docMk/>
          <pc:sldMk cId="3797820858" sldId="593"/>
        </pc:sldMkLst>
        <pc:spChg chg="mod">
          <ac:chgData name="Patrick LERMUSIAUX" userId="198b996a0b37f0e7" providerId="LiveId" clId="{D557C61C-12B7-4099-ACF1-094E11BDB6E8}" dt="2021-11-30T15:28:54.360" v="466" actId="115"/>
          <ac:spMkLst>
            <pc:docMk/>
            <pc:sldMk cId="3797820858" sldId="593"/>
            <ac:spMk id="2" creationId="{96A05B5C-B150-403C-B934-6F7E7F873C63}"/>
          </ac:spMkLst>
        </pc:spChg>
        <pc:spChg chg="mod">
          <ac:chgData name="Patrick LERMUSIAUX" userId="198b996a0b37f0e7" providerId="LiveId" clId="{D557C61C-12B7-4099-ACF1-094E11BDB6E8}" dt="2021-12-02T16:33:39.815" v="1019" actId="20577"/>
          <ac:spMkLst>
            <pc:docMk/>
            <pc:sldMk cId="3797820858" sldId="593"/>
            <ac:spMk id="3" creationId="{05212B2A-04C7-47AE-A2EA-B03631F2584F}"/>
          </ac:spMkLst>
        </pc:spChg>
        <pc:picChg chg="add del mod">
          <ac:chgData name="Patrick LERMUSIAUX" userId="198b996a0b37f0e7" providerId="LiveId" clId="{D557C61C-12B7-4099-ACF1-094E11BDB6E8}" dt="2021-11-30T15:33:58.384" v="489" actId="21"/>
          <ac:picMkLst>
            <pc:docMk/>
            <pc:sldMk cId="3797820858" sldId="593"/>
            <ac:picMk id="6" creationId="{B47DD20C-E204-4454-A762-E301035A8410}"/>
          </ac:picMkLst>
        </pc:picChg>
      </pc:sldChg>
      <pc:sldChg chg="modSp mod">
        <pc:chgData name="Patrick LERMUSIAUX" userId="198b996a0b37f0e7" providerId="LiveId" clId="{D557C61C-12B7-4099-ACF1-094E11BDB6E8}" dt="2021-12-02T16:39:48.843" v="1050" actId="20577"/>
        <pc:sldMkLst>
          <pc:docMk/>
          <pc:sldMk cId="2463588145" sldId="598"/>
        </pc:sldMkLst>
        <pc:spChg chg="mod">
          <ac:chgData name="Patrick LERMUSIAUX" userId="198b996a0b37f0e7" providerId="LiveId" clId="{D557C61C-12B7-4099-ACF1-094E11BDB6E8}" dt="2021-12-02T16:39:48.843" v="1050" actId="20577"/>
          <ac:spMkLst>
            <pc:docMk/>
            <pc:sldMk cId="2463588145" sldId="598"/>
            <ac:spMk id="3" creationId="{AB18834D-5F01-43A2-88CC-5BEC20035E24}"/>
          </ac:spMkLst>
        </pc:spChg>
      </pc:sldChg>
      <pc:sldChg chg="addSp delSp modSp mod">
        <pc:chgData name="Patrick LERMUSIAUX" userId="198b996a0b37f0e7" providerId="LiveId" clId="{D557C61C-12B7-4099-ACF1-094E11BDB6E8}" dt="2021-11-30T15:45:44.631" v="686"/>
        <pc:sldMkLst>
          <pc:docMk/>
          <pc:sldMk cId="1677049778" sldId="601"/>
        </pc:sldMkLst>
        <pc:spChg chg="mod">
          <ac:chgData name="Patrick LERMUSIAUX" userId="198b996a0b37f0e7" providerId="LiveId" clId="{D557C61C-12B7-4099-ACF1-094E11BDB6E8}" dt="2021-11-30T15:45:43.199" v="684" actId="5793"/>
          <ac:spMkLst>
            <pc:docMk/>
            <pc:sldMk cId="1677049778" sldId="601"/>
            <ac:spMk id="3" creationId="{05212B2A-04C7-47AE-A2EA-B03631F2584F}"/>
          </ac:spMkLst>
        </pc:spChg>
        <pc:spChg chg="add del mod">
          <ac:chgData name="Patrick LERMUSIAUX" userId="198b996a0b37f0e7" providerId="LiveId" clId="{D557C61C-12B7-4099-ACF1-094E11BDB6E8}" dt="2021-11-30T15:45:44.631" v="686"/>
          <ac:spMkLst>
            <pc:docMk/>
            <pc:sldMk cId="1677049778" sldId="601"/>
            <ac:spMk id="5" creationId="{744664BB-53BA-4025-A311-B22F73ED8EF6}"/>
          </ac:spMkLst>
        </pc:spChg>
        <pc:picChg chg="del">
          <ac:chgData name="Patrick LERMUSIAUX" userId="198b996a0b37f0e7" providerId="LiveId" clId="{D557C61C-12B7-4099-ACF1-094E11BDB6E8}" dt="2021-11-30T15:45:30.352" v="677" actId="21"/>
          <ac:picMkLst>
            <pc:docMk/>
            <pc:sldMk cId="1677049778" sldId="601"/>
            <ac:picMk id="6" creationId="{88F60F1E-F214-4F3F-A53B-E9400FB35857}"/>
          </ac:picMkLst>
        </pc:picChg>
      </pc:sldChg>
      <pc:sldChg chg="modSp mod">
        <pc:chgData name="Patrick LERMUSIAUX" userId="198b996a0b37f0e7" providerId="LiveId" clId="{D557C61C-12B7-4099-ACF1-094E11BDB6E8}" dt="2021-12-03T15:49:18.086" v="1350" actId="20577"/>
        <pc:sldMkLst>
          <pc:docMk/>
          <pc:sldMk cId="3474177135" sldId="604"/>
        </pc:sldMkLst>
        <pc:spChg chg="mod">
          <ac:chgData name="Patrick LERMUSIAUX" userId="198b996a0b37f0e7" providerId="LiveId" clId="{D557C61C-12B7-4099-ACF1-094E11BDB6E8}" dt="2021-12-03T15:49:18.086" v="1350" actId="20577"/>
          <ac:spMkLst>
            <pc:docMk/>
            <pc:sldMk cId="3474177135" sldId="604"/>
            <ac:spMk id="2" creationId="{B9AEAEF2-DA59-450D-84C5-87B90C068FC8}"/>
          </ac:spMkLst>
        </pc:spChg>
      </pc:sldChg>
      <pc:sldChg chg="modSp mod">
        <pc:chgData name="Patrick LERMUSIAUX" userId="198b996a0b37f0e7" providerId="LiveId" clId="{D557C61C-12B7-4099-ACF1-094E11BDB6E8}" dt="2021-12-03T15:51:11.897" v="1393" actId="20577"/>
        <pc:sldMkLst>
          <pc:docMk/>
          <pc:sldMk cId="3403221891" sldId="605"/>
        </pc:sldMkLst>
        <pc:spChg chg="mod">
          <ac:chgData name="Patrick LERMUSIAUX" userId="198b996a0b37f0e7" providerId="LiveId" clId="{D557C61C-12B7-4099-ACF1-094E11BDB6E8}" dt="2021-12-03T15:51:11.897" v="1393" actId="20577"/>
          <ac:spMkLst>
            <pc:docMk/>
            <pc:sldMk cId="3403221891" sldId="605"/>
            <ac:spMk id="2" creationId="{B9AEAEF2-DA59-450D-84C5-87B90C068FC8}"/>
          </ac:spMkLst>
        </pc:spChg>
      </pc:sldChg>
      <pc:sldChg chg="modSp mod">
        <pc:chgData name="Patrick LERMUSIAUX" userId="198b996a0b37f0e7" providerId="LiveId" clId="{D557C61C-12B7-4099-ACF1-094E11BDB6E8}" dt="2021-12-02T16:44:40.555" v="1285" actId="20577"/>
        <pc:sldMkLst>
          <pc:docMk/>
          <pc:sldMk cId="1755413561" sldId="606"/>
        </pc:sldMkLst>
        <pc:spChg chg="mod">
          <ac:chgData name="Patrick LERMUSIAUX" userId="198b996a0b37f0e7" providerId="LiveId" clId="{D557C61C-12B7-4099-ACF1-094E11BDB6E8}" dt="2021-11-30T10:38:42.164" v="209" actId="1038"/>
          <ac:spMkLst>
            <pc:docMk/>
            <pc:sldMk cId="1755413561" sldId="606"/>
            <ac:spMk id="9" creationId="{C4CF4971-4A02-4E15-A0EE-55B7D934FED6}"/>
          </ac:spMkLst>
        </pc:spChg>
        <pc:graphicFrameChg chg="modGraphic">
          <ac:chgData name="Patrick LERMUSIAUX" userId="198b996a0b37f0e7" providerId="LiveId" clId="{D557C61C-12B7-4099-ACF1-094E11BDB6E8}" dt="2021-12-02T16:44:40.555" v="1285" actId="20577"/>
          <ac:graphicFrameMkLst>
            <pc:docMk/>
            <pc:sldMk cId="1755413561" sldId="606"/>
            <ac:graphicFrameMk id="8" creationId="{3F0141B4-F42A-0D48-BE1C-B9700C0144ED}"/>
          </ac:graphicFrameMkLst>
        </pc:graphicFrameChg>
      </pc:sldChg>
      <pc:sldChg chg="addSp delSp modSp new mod">
        <pc:chgData name="Patrick LERMUSIAUX" userId="198b996a0b37f0e7" providerId="LiveId" clId="{D557C61C-12B7-4099-ACF1-094E11BDB6E8}" dt="2021-12-02T16:42:48.552" v="1095" actId="1076"/>
        <pc:sldMkLst>
          <pc:docMk/>
          <pc:sldMk cId="1037852741" sldId="609"/>
        </pc:sldMkLst>
        <pc:spChg chg="mod">
          <ac:chgData name="Patrick LERMUSIAUX" userId="198b996a0b37f0e7" providerId="LiveId" clId="{D557C61C-12B7-4099-ACF1-094E11BDB6E8}" dt="2021-11-30T15:37:18.183" v="523" actId="20577"/>
          <ac:spMkLst>
            <pc:docMk/>
            <pc:sldMk cId="1037852741" sldId="609"/>
            <ac:spMk id="2" creationId="{437F218C-A20F-4D4F-B1C8-448BD799C316}"/>
          </ac:spMkLst>
        </pc:spChg>
        <pc:spChg chg="mod">
          <ac:chgData name="Patrick LERMUSIAUX" userId="198b996a0b37f0e7" providerId="LiveId" clId="{D557C61C-12B7-4099-ACF1-094E11BDB6E8}" dt="2021-12-02T16:41:52.543" v="1052" actId="403"/>
          <ac:spMkLst>
            <pc:docMk/>
            <pc:sldMk cId="1037852741" sldId="609"/>
            <ac:spMk id="3" creationId="{A7AAFD12-37AE-45F6-A47B-91C29CBBA868}"/>
          </ac:spMkLst>
        </pc:spChg>
        <pc:picChg chg="add del mod">
          <ac:chgData name="Patrick LERMUSIAUX" userId="198b996a0b37f0e7" providerId="LiveId" clId="{D557C61C-12B7-4099-ACF1-094E11BDB6E8}" dt="2021-12-01T13:51:17.564" v="765" actId="21"/>
          <ac:picMkLst>
            <pc:docMk/>
            <pc:sldMk cId="1037852741" sldId="609"/>
            <ac:picMk id="5" creationId="{F7D33D88-3F35-4682-9CB5-A2880AF44E19}"/>
          </ac:picMkLst>
        </pc:picChg>
        <pc:picChg chg="add mod">
          <ac:chgData name="Patrick LERMUSIAUX" userId="198b996a0b37f0e7" providerId="LiveId" clId="{D557C61C-12B7-4099-ACF1-094E11BDB6E8}" dt="2021-12-02T16:42:38.973" v="1093" actId="1076"/>
          <ac:picMkLst>
            <pc:docMk/>
            <pc:sldMk cId="1037852741" sldId="609"/>
            <ac:picMk id="7" creationId="{EBA3D1E4-4219-47BA-B396-4C784FB8DCB7}"/>
          </ac:picMkLst>
        </pc:picChg>
        <pc:picChg chg="add mod">
          <ac:chgData name="Patrick LERMUSIAUX" userId="198b996a0b37f0e7" providerId="LiveId" clId="{D557C61C-12B7-4099-ACF1-094E11BDB6E8}" dt="2021-12-02T16:42:42.886" v="1094" actId="1076"/>
          <ac:picMkLst>
            <pc:docMk/>
            <pc:sldMk cId="1037852741" sldId="609"/>
            <ac:picMk id="9" creationId="{372C9800-FD44-4529-80F6-60A2C6E64EE9}"/>
          </ac:picMkLst>
        </pc:picChg>
        <pc:picChg chg="add mod">
          <ac:chgData name="Patrick LERMUSIAUX" userId="198b996a0b37f0e7" providerId="LiveId" clId="{D557C61C-12B7-4099-ACF1-094E11BDB6E8}" dt="2021-12-02T16:42:06.802" v="1060" actId="1036"/>
          <ac:picMkLst>
            <pc:docMk/>
            <pc:sldMk cId="1037852741" sldId="609"/>
            <ac:picMk id="11" creationId="{2855245C-FCEB-44CB-8DF7-87481B3CC0D7}"/>
          </ac:picMkLst>
        </pc:picChg>
        <pc:picChg chg="add mod">
          <ac:chgData name="Patrick LERMUSIAUX" userId="198b996a0b37f0e7" providerId="LiveId" clId="{D557C61C-12B7-4099-ACF1-094E11BDB6E8}" dt="2021-12-02T16:42:48.552" v="1095" actId="1076"/>
          <ac:picMkLst>
            <pc:docMk/>
            <pc:sldMk cId="1037852741" sldId="609"/>
            <ac:picMk id="13" creationId="{C6FD54AA-9D43-4865-A562-3F39913DA21E}"/>
          </ac:picMkLst>
        </pc:picChg>
        <pc:picChg chg="add del">
          <ac:chgData name="Patrick LERMUSIAUX" userId="198b996a0b37f0e7" providerId="LiveId" clId="{D557C61C-12B7-4099-ACF1-094E11BDB6E8}" dt="2021-12-01T13:51:00.935" v="762"/>
          <ac:picMkLst>
            <pc:docMk/>
            <pc:sldMk cId="1037852741" sldId="609"/>
            <ac:picMk id="1026" creationId="{B1CAE15F-599D-43F1-AD2C-21C34C8D26ED}"/>
          </ac:picMkLst>
        </pc:picChg>
      </pc:sldChg>
      <pc:sldChg chg="delSp modSp mod">
        <pc:chgData name="Patrick LERMUSIAUX" userId="198b996a0b37f0e7" providerId="LiveId" clId="{D557C61C-12B7-4099-ACF1-094E11BDB6E8}" dt="2021-11-30T15:45:57.236" v="689" actId="20577"/>
        <pc:sldMkLst>
          <pc:docMk/>
          <pc:sldMk cId="1143043946" sldId="610"/>
        </pc:sldMkLst>
        <pc:spChg chg="mod">
          <ac:chgData name="Patrick LERMUSIAUX" userId="198b996a0b37f0e7" providerId="LiveId" clId="{D557C61C-12B7-4099-ACF1-094E11BDB6E8}" dt="2021-11-30T15:45:57.236" v="689" actId="20577"/>
          <ac:spMkLst>
            <pc:docMk/>
            <pc:sldMk cId="1143043946" sldId="610"/>
            <ac:spMk id="3" creationId="{05212B2A-04C7-47AE-A2EA-B03631F2584F}"/>
          </ac:spMkLst>
        </pc:spChg>
        <pc:spChg chg="del">
          <ac:chgData name="Patrick LERMUSIAUX" userId="198b996a0b37f0e7" providerId="LiveId" clId="{D557C61C-12B7-4099-ACF1-094E11BDB6E8}" dt="2021-11-30T15:45:52.960" v="688" actId="21"/>
          <ac:spMkLst>
            <pc:docMk/>
            <pc:sldMk cId="1143043946" sldId="610"/>
            <ac:spMk id="5" creationId="{744664BB-53BA-4025-A311-B22F73ED8EF6}"/>
          </ac:spMkLst>
        </pc:spChg>
        <pc:picChg chg="del">
          <ac:chgData name="Patrick LERMUSIAUX" userId="198b996a0b37f0e7" providerId="LiveId" clId="{D557C61C-12B7-4099-ACF1-094E11BDB6E8}" dt="2021-11-30T15:45:47.692" v="687" actId="21"/>
          <ac:picMkLst>
            <pc:docMk/>
            <pc:sldMk cId="1143043946" sldId="610"/>
            <ac:picMk id="6" creationId="{88F60F1E-F214-4F3F-A53B-E9400FB35857}"/>
          </ac:picMkLst>
        </pc:picChg>
      </pc:sldChg>
      <pc:sldChg chg="delSp mod">
        <pc:chgData name="Patrick LERMUSIAUX" userId="198b996a0b37f0e7" providerId="LiveId" clId="{D557C61C-12B7-4099-ACF1-094E11BDB6E8}" dt="2021-11-30T15:46:15.155" v="691" actId="21"/>
        <pc:sldMkLst>
          <pc:docMk/>
          <pc:sldMk cId="2417115149" sldId="611"/>
        </pc:sldMkLst>
        <pc:spChg chg="del">
          <ac:chgData name="Patrick LERMUSIAUX" userId="198b996a0b37f0e7" providerId="LiveId" clId="{D557C61C-12B7-4099-ACF1-094E11BDB6E8}" dt="2021-11-30T15:46:15.155" v="691" actId="21"/>
          <ac:spMkLst>
            <pc:docMk/>
            <pc:sldMk cId="2417115149" sldId="611"/>
            <ac:spMk id="5" creationId="{744664BB-53BA-4025-A311-B22F73ED8EF6}"/>
          </ac:spMkLst>
        </pc:spChg>
        <pc:picChg chg="del">
          <ac:chgData name="Patrick LERMUSIAUX" userId="198b996a0b37f0e7" providerId="LiveId" clId="{D557C61C-12B7-4099-ACF1-094E11BDB6E8}" dt="2021-11-30T15:46:10.441" v="690" actId="21"/>
          <ac:picMkLst>
            <pc:docMk/>
            <pc:sldMk cId="2417115149" sldId="611"/>
            <ac:picMk id="6" creationId="{88F60F1E-F214-4F3F-A53B-E9400FB35857}"/>
          </ac:picMkLst>
        </pc:picChg>
      </pc:sldChg>
      <pc:sldChg chg="addSp delSp modSp new mod">
        <pc:chgData name="Patrick LERMUSIAUX" userId="198b996a0b37f0e7" providerId="LiveId" clId="{D557C61C-12B7-4099-ACF1-094E11BDB6E8}" dt="2021-12-02T15:56:01.535" v="995" actId="20577"/>
        <pc:sldMkLst>
          <pc:docMk/>
          <pc:sldMk cId="566678717" sldId="613"/>
        </pc:sldMkLst>
        <pc:spChg chg="mod">
          <ac:chgData name="Patrick LERMUSIAUX" userId="198b996a0b37f0e7" providerId="LiveId" clId="{D557C61C-12B7-4099-ACF1-094E11BDB6E8}" dt="2021-12-02T15:56:01.535" v="995" actId="20577"/>
          <ac:spMkLst>
            <pc:docMk/>
            <pc:sldMk cId="566678717" sldId="613"/>
            <ac:spMk id="2" creationId="{882E1249-D7C1-4A2D-B5FF-FD94DFC748C0}"/>
          </ac:spMkLst>
        </pc:spChg>
        <pc:spChg chg="del">
          <ac:chgData name="Patrick LERMUSIAUX" userId="198b996a0b37f0e7" providerId="LiveId" clId="{D557C61C-12B7-4099-ACF1-094E11BDB6E8}" dt="2021-12-01T14:04:07.139" v="968" actId="21"/>
          <ac:spMkLst>
            <pc:docMk/>
            <pc:sldMk cId="566678717" sldId="613"/>
            <ac:spMk id="3" creationId="{9152680E-A9AD-4A6B-99D9-6866B0EF528A}"/>
          </ac:spMkLst>
        </pc:spChg>
        <pc:picChg chg="add mod">
          <ac:chgData name="Patrick LERMUSIAUX" userId="198b996a0b37f0e7" providerId="LiveId" clId="{D557C61C-12B7-4099-ACF1-094E11BDB6E8}" dt="2021-12-01T14:04:14.134" v="971" actId="14100"/>
          <ac:picMkLst>
            <pc:docMk/>
            <pc:sldMk cId="566678717" sldId="613"/>
            <ac:picMk id="6" creationId="{51B6A0AB-2E89-4F5D-94AC-2C8C39104081}"/>
          </ac:picMkLst>
        </pc:picChg>
        <pc:picChg chg="add del">
          <ac:chgData name="Patrick LERMUSIAUX" userId="198b996a0b37f0e7" providerId="LiveId" clId="{D557C61C-12B7-4099-ACF1-094E11BDB6E8}" dt="2021-12-01T14:03:18.308" v="966"/>
          <ac:picMkLst>
            <pc:docMk/>
            <pc:sldMk cId="566678717" sldId="613"/>
            <ac:picMk id="2050" creationId="{26E6896E-96CF-465B-A1C8-3D85A5F319F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568B9022-3CAA-394C-9A8C-E95E103839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22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8E1F877E-09F9-9848-817B-2C94037D42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8800" y="0"/>
            <a:ext cx="4311650" cy="322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9FD4E8E0-F003-F14C-AD55-3287F9F216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8913"/>
            <a:ext cx="431165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i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F755EED2-0515-5B4A-8C69-44F5F68CA87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8800" y="6538913"/>
            <a:ext cx="4311650" cy="3206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i="0"/>
            </a:lvl1pPr>
          </a:lstStyle>
          <a:p>
            <a:pPr>
              <a:defRPr/>
            </a:pPr>
            <a:fld id="{41728396-00C2-954F-B559-DD56FCAE3C0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B267EDF-8DDB-884C-8E18-A6B42CAC8F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i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CD7B4AA-4E50-DA44-A392-23504C2F44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5625" y="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i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8E20DBA-7F61-0442-8DC3-699EC9DB92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17850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D08921C-AC5E-384D-A716-69BEE1117F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55963"/>
            <a:ext cx="7294562" cy="3087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C63693E-71F6-5C4C-84CC-41F5BDF4CD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 i="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E416C49-44E1-6D4B-9C1F-735F41F3E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625" y="6515100"/>
            <a:ext cx="4310063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F158AC-01F7-0B4B-81BA-F34EF09670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651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296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303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63242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5890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8539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61187" algn="l" defTabSz="4326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>
            <a:extLst>
              <a:ext uri="{FF2B5EF4-FFF2-40B4-BE49-F238E27FC236}">
                <a16:creationId xmlns:a16="http://schemas.microsoft.com/office/drawing/2014/main" id="{758F050E-CD35-234F-B384-2B6DDD61C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>
            <a:extLst>
              <a:ext uri="{FF2B5EF4-FFF2-40B4-BE49-F238E27FC236}">
                <a16:creationId xmlns:a16="http://schemas.microsoft.com/office/drawing/2014/main" id="{352990F4-4143-0047-8184-275CE3350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7" name="Espace réservé du numéro de diapositive 3">
            <a:extLst>
              <a:ext uri="{FF2B5EF4-FFF2-40B4-BE49-F238E27FC236}">
                <a16:creationId xmlns:a16="http://schemas.microsoft.com/office/drawing/2014/main" id="{24FF3AD8-94AC-4F44-AD5B-43F7C1DCE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5513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4C402E0-C9A3-AA48-BB12-83D68961F65C}" type="slidenum">
              <a:rPr lang="fr-FR" altLang="fr-FR" sz="1200" smtClean="0"/>
              <a:pPr>
                <a:spcBef>
                  <a:spcPct val="0"/>
                </a:spcBef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295" y="2129742"/>
            <a:ext cx="8421412" cy="1471432"/>
          </a:xfrm>
          <a:prstGeom prst="rect">
            <a:avLst/>
          </a:prstGeom>
        </p:spPr>
        <p:txBody>
          <a:bodyPr lIns="86530" tIns="43265" rIns="86530" bIns="43265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6133" y="3886202"/>
            <a:ext cx="6933736" cy="1752118"/>
          </a:xfrm>
          <a:prstGeom prst="rect">
            <a:avLst/>
          </a:prstGeom>
        </p:spPr>
        <p:txBody>
          <a:bodyPr lIns="86530" tIns="43265" rIns="86530" bIns="43265"/>
          <a:lstStyle>
            <a:lvl1pPr marL="0" indent="0" algn="ctr">
              <a:buNone/>
              <a:defRPr/>
            </a:lvl1pPr>
            <a:lvl2pPr marL="432648" indent="0" algn="ctr">
              <a:buNone/>
              <a:defRPr/>
            </a:lvl2pPr>
            <a:lvl3pPr marL="865297" indent="0" algn="ctr">
              <a:buNone/>
              <a:defRPr/>
            </a:lvl3pPr>
            <a:lvl4pPr marL="1297945" indent="0" algn="ctr">
              <a:buNone/>
              <a:defRPr/>
            </a:lvl4pPr>
            <a:lvl5pPr marL="1730593" indent="0" algn="ctr">
              <a:buNone/>
              <a:defRPr/>
            </a:lvl5pPr>
            <a:lvl6pPr marL="2163242" indent="0" algn="ctr">
              <a:buNone/>
              <a:defRPr/>
            </a:lvl6pPr>
            <a:lvl7pPr marL="2595890" indent="0" algn="ctr">
              <a:buNone/>
              <a:defRPr/>
            </a:lvl7pPr>
            <a:lvl8pPr marL="3028539" indent="0" algn="ctr">
              <a:buNone/>
              <a:defRPr/>
            </a:lvl8pPr>
            <a:lvl9pPr marL="3461187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1386449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4488" y="188640"/>
            <a:ext cx="8925468" cy="834660"/>
          </a:xfrm>
          <a:prstGeom prst="rect">
            <a:avLst/>
          </a:prstGeom>
        </p:spPr>
        <p:txBody>
          <a:bodyPr lIns="86530" tIns="43265" rIns="86530" bIns="43265"/>
          <a:lstStyle>
            <a:lvl1pPr algn="l">
              <a:defRPr sz="36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4488" y="1196752"/>
            <a:ext cx="9073008" cy="5256584"/>
          </a:xfrm>
          <a:prstGeom prst="rect">
            <a:avLst/>
          </a:prstGeom>
        </p:spPr>
        <p:txBody>
          <a:bodyPr lIns="86530" tIns="43265" rIns="86530" bIns="43265"/>
          <a:lstStyle>
            <a:lvl1pPr>
              <a:buFont typeface="Wingdings" panose="05000000000000000000" pitchFamily="2" charset="2"/>
              <a:buChar char="v"/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776B8F-9164-9D4D-8306-BF860F11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6505054"/>
            <a:ext cx="504056" cy="328612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ea typeface="ＭＳ Ｐゴシック" panose="020B0600070205080204" pitchFamily="34" charset="-128"/>
              </a:defRPr>
            </a:lvl1pPr>
          </a:lstStyle>
          <a:p>
            <a:pPr algn="r">
              <a:defRPr/>
            </a:pPr>
            <a:fld id="{8C3D6D35-F725-E34F-B8B5-CF16394E8F4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91978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 1" descr="i-GreenGreen">
            <a:extLst>
              <a:ext uri="{FF2B5EF4-FFF2-40B4-BE49-F238E27FC236}">
                <a16:creationId xmlns:a16="http://schemas.microsoft.com/office/drawing/2014/main" id="{8345EEDC-AC52-0D44-97B4-455F90FCDD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469" y="116632"/>
            <a:ext cx="76506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94" r:id="rId1"/>
    <p:sldLayoutId id="2147488795" r:id="rId2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32648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6pPr>
      <a:lvl7pPr marL="865297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7pPr>
      <a:lvl8pPr marL="1297945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8pPr>
      <a:lvl9pPr marL="1730593"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23850" indent="-32385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01675" indent="-26987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081088" indent="-215900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512888" indent="-217488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1946275" indent="-2159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379566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6pPr>
      <a:lvl7pPr marL="2812214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7pPr>
      <a:lvl8pPr marL="3244863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8pPr>
      <a:lvl9pPr marL="3677511" indent="-216324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648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5297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945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0593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3242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5890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8539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1187" algn="l" defTabSz="4326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6E4D9BE-9123-BF49-80C6-30F4ABA5F8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76536" y="764704"/>
            <a:ext cx="8242300" cy="2448272"/>
          </a:xfrm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COBE – SECTION GOLF</a:t>
            </a:r>
            <a:br>
              <a:rPr lang="fr-FR" altLang="fr-FR" sz="4000" b="1" i="1" u="sng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fr-FR" altLang="fr-FR" sz="4000" b="1" i="1" u="sng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ASSEMBLEE GENERALE 2021</a:t>
            </a:r>
            <a:b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fr-FR" altLang="fr-FR" sz="22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  </a:t>
            </a:r>
            <a:b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fr-FR" altLang="fr-FR" sz="36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Vendredi 03 décembre 2021</a:t>
            </a:r>
            <a:br>
              <a:rPr lang="fr-FR" altLang="fr-FR" sz="4000" b="1" i="1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endParaRPr lang="fr-FR" altLang="fr-FR" sz="3800" b="1" i="1" dirty="0">
              <a:solidFill>
                <a:srgbClr val="333399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26" name="E7BF4979-AE44-465A-A246-FCF9745DE910">
            <a:extLst>
              <a:ext uri="{FF2B5EF4-FFF2-40B4-BE49-F238E27FC236}">
                <a16:creationId xmlns:a16="http://schemas.microsoft.com/office/drawing/2014/main" id="{06792242-F059-4009-A805-24295E89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8" y="3501008"/>
            <a:ext cx="9910559" cy="269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31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361040" cy="5256584"/>
          </a:xfrm>
        </p:spPr>
        <p:txBody>
          <a:bodyPr/>
          <a:lstStyle/>
          <a:p>
            <a:r>
              <a:rPr lang="fr-FR" dirty="0"/>
              <a:t> Initiation / découverte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Pas d’opération en 2021</a:t>
            </a:r>
          </a:p>
          <a:p>
            <a:pPr lvl="1"/>
            <a:r>
              <a:rPr lang="fr-FR" dirty="0"/>
              <a:t>Opération 2022 à programmer au Printemps</a:t>
            </a:r>
          </a:p>
          <a:p>
            <a:pPr lvl="1"/>
            <a:endParaRPr lang="fr-FR" dirty="0"/>
          </a:p>
          <a:p>
            <a:r>
              <a:rPr lang="fr-FR" dirty="0"/>
              <a:t> Passage carte verte </a:t>
            </a:r>
            <a:r>
              <a:rPr lang="fr-FR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fr-FR" dirty="0">
              <a:solidFill>
                <a:srgbClr val="00B050"/>
              </a:solidFill>
            </a:endParaRPr>
          </a:p>
          <a:p>
            <a:pPr lvl="1"/>
            <a:r>
              <a:rPr lang="fr-FR" dirty="0"/>
              <a:t>4 nouvelles carte verte en 2021</a:t>
            </a:r>
          </a:p>
          <a:p>
            <a:pPr marL="431800" lvl="1" indent="0">
              <a:buNone/>
            </a:pPr>
            <a:r>
              <a:rPr lang="fr-FR" dirty="0"/>
              <a:t>     C. Fillon, F. Brigo, JY. Grand, O. Huang</a:t>
            </a:r>
          </a:p>
          <a:p>
            <a:pPr lvl="1"/>
            <a:endParaRPr lang="fr-FR" dirty="0"/>
          </a:p>
          <a:p>
            <a:r>
              <a:rPr lang="fr-FR" dirty="0"/>
              <a:t> Test formule formation en groupe au Verger </a:t>
            </a:r>
          </a:p>
          <a:p>
            <a:pPr lvl="1"/>
            <a:r>
              <a:rPr lang="fr-FR" dirty="0"/>
              <a:t>1 groupe de 4 en semaine (pas assez de monde pour 2 groupes ni pour WE)</a:t>
            </a:r>
          </a:p>
          <a:p>
            <a:pPr lvl="1"/>
            <a:r>
              <a:rPr lang="fr-FR" dirty="0"/>
              <a:t>9 x 1h avec les 3 Pros (3 fois chacun), horaire fixe, jour défini en avance</a:t>
            </a:r>
          </a:p>
          <a:p>
            <a:pPr lvl="1"/>
            <a:r>
              <a:rPr lang="fr-FR" dirty="0"/>
              <a:t>En cours =&gt; Bilan à faire au Printemps</a:t>
            </a:r>
          </a:p>
          <a:p>
            <a:pPr marL="4318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782085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26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APPROBATION DES COMPTES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260277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CB4E9-2FD1-47EA-B262-47301831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COMPTES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DE0721-1BCB-4FD7-AEE0-F1E0340CD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04" y="4149080"/>
            <a:ext cx="9289032" cy="1800200"/>
          </a:xfrm>
        </p:spPr>
        <p:txBody>
          <a:bodyPr/>
          <a:lstStyle/>
          <a:p>
            <a:r>
              <a:rPr lang="fr-FR" dirty="0"/>
              <a:t> Bilan positif au lieu de négatif attendu !</a:t>
            </a:r>
          </a:p>
          <a:p>
            <a:pPr lvl="1"/>
            <a:r>
              <a:rPr lang="fr-FR" dirty="0"/>
              <a:t>Droits de jeu supplémentaires, notamment à Mionnay</a:t>
            </a:r>
          </a:p>
          <a:p>
            <a:pPr lvl="1"/>
            <a:r>
              <a:rPr lang="fr-FR" dirty="0"/>
              <a:t>Sorties: 1 en moins et faible participation ! </a:t>
            </a:r>
          </a:p>
          <a:p>
            <a:pPr lvl="1"/>
            <a:r>
              <a:rPr lang="fr-FR" dirty="0"/>
              <a:t>Formation: 1 seul groupe de 4 au lieu de 2 groupes de 8 projetés</a:t>
            </a:r>
          </a:p>
          <a:p>
            <a:pPr lvl="1"/>
            <a:r>
              <a:rPr lang="fr-FR" dirty="0"/>
              <a:t>Participation COBE: + 500 €</a:t>
            </a:r>
          </a:p>
          <a:p>
            <a:pPr marL="0" indent="0">
              <a:buNone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=&gt; Approuvez vous les comptes 2021 de l’Association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165145-4EB7-4345-A0EE-4E2347F4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12</a:t>
            </a:fld>
            <a:endParaRPr lang="fr-FR" alt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C45710C-BE14-45FF-97D0-24F26506C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712580"/>
              </p:ext>
            </p:extLst>
          </p:nvPr>
        </p:nvGraphicFramePr>
        <p:xfrm>
          <a:off x="488504" y="980728"/>
          <a:ext cx="8781450" cy="3125788"/>
        </p:xfrm>
        <a:graphic>
          <a:graphicData uri="http://schemas.openxmlformats.org/drawingml/2006/table">
            <a:tbl>
              <a:tblPr/>
              <a:tblGrid>
                <a:gridCol w="2293810">
                  <a:extLst>
                    <a:ext uri="{9D8B030D-6E8A-4147-A177-3AD203B41FA5}">
                      <a16:colId xmlns:a16="http://schemas.microsoft.com/office/drawing/2014/main" val="2327566810"/>
                    </a:ext>
                  </a:extLst>
                </a:gridCol>
                <a:gridCol w="590680">
                  <a:extLst>
                    <a:ext uri="{9D8B030D-6E8A-4147-A177-3AD203B41FA5}">
                      <a16:colId xmlns:a16="http://schemas.microsoft.com/office/drawing/2014/main" val="708194737"/>
                    </a:ext>
                  </a:extLst>
                </a:gridCol>
                <a:gridCol w="590680">
                  <a:extLst>
                    <a:ext uri="{9D8B030D-6E8A-4147-A177-3AD203B41FA5}">
                      <a16:colId xmlns:a16="http://schemas.microsoft.com/office/drawing/2014/main" val="2747405987"/>
                    </a:ext>
                  </a:extLst>
                </a:gridCol>
                <a:gridCol w="590680">
                  <a:extLst>
                    <a:ext uri="{9D8B030D-6E8A-4147-A177-3AD203B41FA5}">
                      <a16:colId xmlns:a16="http://schemas.microsoft.com/office/drawing/2014/main" val="3409266168"/>
                    </a:ext>
                  </a:extLst>
                </a:gridCol>
                <a:gridCol w="590680">
                  <a:extLst>
                    <a:ext uri="{9D8B030D-6E8A-4147-A177-3AD203B41FA5}">
                      <a16:colId xmlns:a16="http://schemas.microsoft.com/office/drawing/2014/main" val="2469635764"/>
                    </a:ext>
                  </a:extLst>
                </a:gridCol>
                <a:gridCol w="590680">
                  <a:extLst>
                    <a:ext uri="{9D8B030D-6E8A-4147-A177-3AD203B41FA5}">
                      <a16:colId xmlns:a16="http://schemas.microsoft.com/office/drawing/2014/main" val="1467400041"/>
                    </a:ext>
                  </a:extLst>
                </a:gridCol>
                <a:gridCol w="590680">
                  <a:extLst>
                    <a:ext uri="{9D8B030D-6E8A-4147-A177-3AD203B41FA5}">
                      <a16:colId xmlns:a16="http://schemas.microsoft.com/office/drawing/2014/main" val="1183546649"/>
                    </a:ext>
                  </a:extLst>
                </a:gridCol>
                <a:gridCol w="2943560">
                  <a:extLst>
                    <a:ext uri="{9D8B030D-6E8A-4147-A177-3AD203B41FA5}">
                      <a16:colId xmlns:a16="http://schemas.microsoft.com/office/drawing/2014/main" val="2195964040"/>
                    </a:ext>
                  </a:extLst>
                </a:gridCol>
              </a:tblGrid>
              <a:tr h="1547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Projection fin d'année</a:t>
                      </a:r>
                    </a:p>
                  </a:txBody>
                  <a:tcPr marL="7184" marR="7184" marT="718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149826"/>
                  </a:ext>
                </a:extLst>
              </a:tr>
              <a:tr h="1624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REALISE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Commentaires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176513"/>
                  </a:ext>
                </a:extLst>
              </a:tr>
              <a:tr h="1624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DEPENSES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COUT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RECETTES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COUT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817498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ADHESIONS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Maintien du nombre d'adhérents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563536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LICENCES ET REDEVANCES FFG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2 072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2 072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2 226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2 369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192861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CARTES GOLFY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569379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DROITS DE JEU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18 227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14 190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-4 037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18 227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14 810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-3 417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Déséquilibre Mionnay / Verger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567805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SORTIES COBE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12 000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-4 000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8 465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6 239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-2 226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Participation en baisse et 1 sortie de moins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581715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COMPETITIONS GOLF D' ENTREPRISE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3 300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-1 800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2 817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-1 409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Moins d'épreuves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274519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CORBER CUP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1 288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96059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RENCONTRE NOUVEAUX MEMBRES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réalisé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923610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2 700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760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seul groupe de 4 au lieu de 2 groupes de 6/8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66643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 CARTE VERTE /FORMATION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774281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DIVERS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004360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ACHAT -VENTE POLOS-PULLS-CASQUETTES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005876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DEPENSES AG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811731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FRAIS FONCTIONNEMENT (banque - site)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486679"/>
                  </a:ext>
                </a:extLst>
              </a:tr>
              <a:tr h="154742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SUBVENTION CE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Merci le COBE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59237"/>
                  </a:ext>
                </a:extLst>
              </a:tr>
              <a:tr h="1624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573601"/>
                  </a:ext>
                </a:extLst>
              </a:tr>
              <a:tr h="162479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TOTAUX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41 898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38 994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-2 904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34 891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36 515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1 624</a:t>
                      </a:r>
                    </a:p>
                  </a:txBody>
                  <a:tcPr marL="7184" marR="7184" marT="71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Bénéfice au lieu de Déficit attendu</a:t>
                      </a:r>
                    </a:p>
                  </a:txBody>
                  <a:tcPr marL="7184" marR="7184" marT="71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38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96926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9F1D34-E1E4-4E88-BDBB-BBAE8C8B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orientations pour Budget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18834D-5F01-43A2-88CC-5BEC2003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556792"/>
            <a:ext cx="9073008" cy="4896544"/>
          </a:xfrm>
        </p:spPr>
        <p:txBody>
          <a:bodyPr/>
          <a:lstStyle/>
          <a:p>
            <a:r>
              <a:rPr lang="fr-FR" dirty="0"/>
              <a:t> Réduction du déficit droit de jeu Verger</a:t>
            </a:r>
          </a:p>
          <a:p>
            <a:pPr lvl="1"/>
            <a:r>
              <a:rPr lang="fr-FR" dirty="0"/>
              <a:t>Nouveau système de droit de jeu Verger moins cher en test</a:t>
            </a:r>
          </a:p>
          <a:p>
            <a:endParaRPr lang="fr-FR" dirty="0"/>
          </a:p>
          <a:p>
            <a:r>
              <a:rPr lang="fr-FR" dirty="0"/>
              <a:t> Augmentation de la subvention sortie / compétitions à 30 € </a:t>
            </a:r>
          </a:p>
          <a:p>
            <a:endParaRPr lang="fr-FR" dirty="0"/>
          </a:p>
          <a:p>
            <a:r>
              <a:rPr lang="fr-FR" dirty="0"/>
              <a:t> Réalisation Initiation / Découverte au Printemps</a:t>
            </a:r>
          </a:p>
          <a:p>
            <a:endParaRPr lang="fr-FR" dirty="0"/>
          </a:p>
          <a:p>
            <a:r>
              <a:rPr lang="fr-FR" dirty="0"/>
              <a:t> Pas d’augmentation des tarifs adhésion et droits de jeu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08BE5F-3092-4437-8859-6938E53B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358814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26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MISE A JOUR DU REGLEMENT INTERIEUR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417713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REGLEMENT INTERIEUR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052736"/>
            <a:ext cx="9073008" cy="5256584"/>
          </a:xfrm>
        </p:spPr>
        <p:txBody>
          <a:bodyPr/>
          <a:lstStyle/>
          <a:p>
            <a:r>
              <a:rPr lang="fr-FR" dirty="0"/>
              <a:t> Proposition de mise à jour du règlement intérieur</a:t>
            </a:r>
          </a:p>
          <a:p>
            <a:pPr lvl="1"/>
            <a:r>
              <a:rPr lang="fr-FR" dirty="0"/>
              <a:t>Plus de 10 ans … mais avait déjà été très bien fait (Merci Bernard </a:t>
            </a:r>
            <a:r>
              <a:rPr lang="fr-FR" dirty="0">
                <a:sym typeface="Wingdings" panose="05000000000000000000" pitchFamily="2" charset="2"/>
              </a:rPr>
              <a:t>)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Donc plutôt simplification et quelques mises à jour</a:t>
            </a:r>
          </a:p>
          <a:p>
            <a:pPr lvl="1"/>
            <a:endParaRPr lang="fr-FR" sz="1200" dirty="0"/>
          </a:p>
          <a:p>
            <a:r>
              <a:rPr lang="fr-FR" dirty="0"/>
              <a:t> Principales modifications:</a:t>
            </a:r>
          </a:p>
          <a:p>
            <a:pPr lvl="1"/>
            <a:r>
              <a:rPr lang="fr-FR" dirty="0"/>
              <a:t>Catégories membres:</a:t>
            </a:r>
          </a:p>
          <a:p>
            <a:pPr lvl="2"/>
            <a:r>
              <a:rPr lang="fr-FR" dirty="0"/>
              <a:t>Actifs + Ayants-Droits =&gt; Ayants-Droits Bet</a:t>
            </a:r>
          </a:p>
          <a:p>
            <a:pPr lvl="2"/>
            <a:r>
              <a:rPr lang="fr-FR" dirty="0"/>
              <a:t>Affiliés, Assimilés, Extérieur =&gt; inchangé</a:t>
            </a:r>
          </a:p>
          <a:p>
            <a:pPr lvl="2"/>
            <a:r>
              <a:rPr lang="fr-FR" dirty="0"/>
              <a:t>Création d’un statut de Membre d’Honneur (coût adhésion = 0 €)</a:t>
            </a:r>
          </a:p>
          <a:p>
            <a:pPr lvl="3"/>
            <a:r>
              <a:rPr lang="fr-FR" dirty="0"/>
              <a:t>A grandement contribué et participé à la vie de la section</a:t>
            </a:r>
          </a:p>
          <a:p>
            <a:pPr lvl="3"/>
            <a:r>
              <a:rPr lang="fr-FR" dirty="0"/>
              <a:t>Ne peut plus jouer mais souhaite rester proche de la section</a:t>
            </a:r>
          </a:p>
          <a:p>
            <a:pPr lvl="1"/>
            <a:r>
              <a:rPr lang="fr-FR" dirty="0"/>
              <a:t>Simplification des Fonctions CA</a:t>
            </a:r>
          </a:p>
          <a:p>
            <a:pPr lvl="2"/>
            <a:r>
              <a:rPr lang="fr-FR" dirty="0"/>
              <a:t>3 « permanents » : Président, Secrétaire, Trésorier</a:t>
            </a:r>
          </a:p>
          <a:p>
            <a:pPr lvl="2"/>
            <a:r>
              <a:rPr lang="fr-FR" dirty="0"/>
              <a:t>Autres (Formation, Compétition, …) non spécifiés, et nommés « à la demande »</a:t>
            </a:r>
          </a:p>
          <a:p>
            <a:pPr lvl="2"/>
            <a:endParaRPr lang="fr-FR" sz="1200" dirty="0"/>
          </a:p>
          <a:p>
            <a:pPr marL="0" indent="0">
              <a:buNone/>
            </a:pP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=&gt; Approuvez-vous la mise à jour du Règlement Intérieur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19961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F218C-A20F-4D4F-B1C8-448BD799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Membres d’Honneur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AAFD12-37AE-45F6-A47B-91C29CBB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433048" cy="525658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200" dirty="0"/>
              <a:t>Nous proposons pour cette 1ere Promotion de Membres d’Honneur: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Bernard BISSUEL, Guy DUMAS, Jean-Pierre LAPINTE, Henry MOIROUD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A805B-4A4D-424E-8072-A279B723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16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BA3D1E4-4219-47BA-B396-4C784FB8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752" y="3690714"/>
            <a:ext cx="1468108" cy="13224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2C9800-FD44-4529-80F6-60A2C6E64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386" y="3690714"/>
            <a:ext cx="1355551" cy="13224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55245C-FCEB-44CB-8DF7-87481B3C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28" y="3690714"/>
            <a:ext cx="1358204" cy="13224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FD54AA-9D43-4865-A562-3F39913DA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3690714"/>
            <a:ext cx="1406980" cy="132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274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2594340"/>
            <a:ext cx="9257206" cy="834660"/>
          </a:xfrm>
        </p:spPr>
        <p:txBody>
          <a:bodyPr/>
          <a:lstStyle/>
          <a:p>
            <a:pPr algn="ctr"/>
            <a:r>
              <a:rPr lang="fr-FR" dirty="0"/>
              <a:t>CONSEIL ADMINISTRATION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322189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>
            <a:extLst>
              <a:ext uri="{FF2B5EF4-FFF2-40B4-BE49-F238E27FC236}">
                <a16:creationId xmlns:a16="http://schemas.microsoft.com/office/drawing/2014/main" id="{F9A36AA8-4D6C-EF45-A5FB-87CD89EE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905000"/>
            <a:ext cx="86026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8" tIns="47894" rIns="95788" bIns="47894">
            <a:spAutoFit/>
          </a:bodyPr>
          <a:lstStyle>
            <a:lvl1pPr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0641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2825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7650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06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12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84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56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28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55298" name="Espace réservé du numéro de diapositive 3">
            <a:extLst>
              <a:ext uri="{FF2B5EF4-FFF2-40B4-BE49-F238E27FC236}">
                <a16:creationId xmlns:a16="http://schemas.microsoft.com/office/drawing/2014/main" id="{6A38B5BF-B8C9-124D-A0A6-A21DFAAB66A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545288" y="6506510"/>
            <a:ext cx="2030413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9D537C9-29A3-624F-AA2F-76F4B01947C7}" type="slidenum">
              <a:rPr lang="fr-FR" altLang="fr-FR" sz="1300" b="0" smtClean="0">
                <a:solidFill>
                  <a:srgbClr val="333399"/>
                </a:solidFill>
                <a:latin typeface="Calibri" panose="020F0502020204030204" pitchFamily="34" charset="0"/>
              </a:rPr>
              <a:pPr algn="r"/>
              <a:t>18</a:t>
            </a:fld>
            <a:endParaRPr lang="fr-FR" altLang="fr-FR" sz="1300" b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oup 63">
            <a:extLst>
              <a:ext uri="{FF2B5EF4-FFF2-40B4-BE49-F238E27FC236}">
                <a16:creationId xmlns:a16="http://schemas.microsoft.com/office/drawing/2014/main" id="{3F0141B4-F42A-0D48-BE1C-B9700C014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82317"/>
              </p:ext>
            </p:extLst>
          </p:nvPr>
        </p:nvGraphicFramePr>
        <p:xfrm>
          <a:off x="1277937" y="1699559"/>
          <a:ext cx="7350125" cy="3278189"/>
        </p:xfrm>
        <a:graphic>
          <a:graphicData uri="http://schemas.openxmlformats.org/drawingml/2006/table">
            <a:tbl>
              <a:tblPr/>
              <a:tblGrid>
                <a:gridCol w="39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Président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Patrick LERMUSIAUX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Vice-président – Secrétaire / Webmaster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Yves KOMORN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Trésorière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Marie-Antoinette CARMOIN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Référent compétitions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Christophe QUINTON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Formation / Référente Règles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Françoise LUCCIONI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Félix BIGOT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Gérard BRADLEY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0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Isabelle AUBOEUF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328" name="Rectangle 2">
            <a:extLst>
              <a:ext uri="{FF2B5EF4-FFF2-40B4-BE49-F238E27FC236}">
                <a16:creationId xmlns:a16="http://schemas.microsoft.com/office/drawing/2014/main" id="{A4572855-F067-1747-ABBB-2D1706995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42950" y="147638"/>
            <a:ext cx="842010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i="1" u="sng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CONSEIL D’ADMINISTRATION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D1D45DA-A312-4451-8EE6-7BE4E7D7B092}"/>
              </a:ext>
            </a:extLst>
          </p:cNvPr>
          <p:cNvSpPr txBox="1"/>
          <p:nvPr/>
        </p:nvSpPr>
        <p:spPr>
          <a:xfrm>
            <a:off x="776536" y="5517232"/>
            <a:ext cx="9073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=&gt; Donnez-vous Quitus au Conseil Administration 2021 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2">
            <a:extLst>
              <a:ext uri="{FF2B5EF4-FFF2-40B4-BE49-F238E27FC236}">
                <a16:creationId xmlns:a16="http://schemas.microsoft.com/office/drawing/2014/main" id="{F9A36AA8-4D6C-EF45-A5FB-87CD89EE2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905000"/>
            <a:ext cx="86026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8" tIns="47894" rIns="95788" bIns="47894">
            <a:spAutoFit/>
          </a:bodyPr>
          <a:lstStyle>
            <a:lvl1pPr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0641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2825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7650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06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12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84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56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28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55298" name="Espace réservé du numéro de diapositive 3">
            <a:extLst>
              <a:ext uri="{FF2B5EF4-FFF2-40B4-BE49-F238E27FC236}">
                <a16:creationId xmlns:a16="http://schemas.microsoft.com/office/drawing/2014/main" id="{6A38B5BF-B8C9-124D-A0A6-A21DFAAB66A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545288" y="6506510"/>
            <a:ext cx="2030413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39D537C9-29A3-624F-AA2F-76F4B01947C7}" type="slidenum">
              <a:rPr lang="fr-FR" altLang="fr-FR" sz="1300" b="0" smtClean="0">
                <a:solidFill>
                  <a:srgbClr val="333399"/>
                </a:solidFill>
                <a:latin typeface="Calibri" panose="020F0502020204030204" pitchFamily="34" charset="0"/>
              </a:rPr>
              <a:pPr algn="r"/>
              <a:t>19</a:t>
            </a:fld>
            <a:endParaRPr lang="fr-FR" altLang="fr-FR" sz="1300" b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oup 63">
            <a:extLst>
              <a:ext uri="{FF2B5EF4-FFF2-40B4-BE49-F238E27FC236}">
                <a16:creationId xmlns:a16="http://schemas.microsoft.com/office/drawing/2014/main" id="{3F0141B4-F42A-0D48-BE1C-B9700C014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44463"/>
              </p:ext>
            </p:extLst>
          </p:nvPr>
        </p:nvGraphicFramePr>
        <p:xfrm>
          <a:off x="1275283" y="1694970"/>
          <a:ext cx="7350125" cy="3278189"/>
        </p:xfrm>
        <a:graphic>
          <a:graphicData uri="http://schemas.openxmlformats.org/drawingml/2006/table">
            <a:tbl>
              <a:tblPr/>
              <a:tblGrid>
                <a:gridCol w="39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Président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Patrick LERMUSIAUX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Vice-président – Secrétaire / Webmaster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Yves KOMORN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Trésorière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Marie-Antoinette CARMOIN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Référent Règles &amp; Formation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Françoise LUCCIONI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Christophe QUINTON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4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Félix BIGOT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0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Gérard BRADLEY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03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Administrateur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5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Isabelle AUBOEUF</a:t>
                      </a:r>
                    </a:p>
                  </a:txBody>
                  <a:tcPr marL="98403" marR="98403" marT="46113" marB="461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5328" name="Rectangle 2">
            <a:extLst>
              <a:ext uri="{FF2B5EF4-FFF2-40B4-BE49-F238E27FC236}">
                <a16:creationId xmlns:a16="http://schemas.microsoft.com/office/drawing/2014/main" id="{A4572855-F067-1747-ABBB-2D1706995E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742950" y="147638"/>
            <a:ext cx="842010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b="1" i="1" u="sng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CONSEIL D’ADMINISTRATION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CF4971-4A02-4E15-A0EE-55B7D934FED6}"/>
              </a:ext>
            </a:extLst>
          </p:cNvPr>
          <p:cNvSpPr txBox="1"/>
          <p:nvPr/>
        </p:nvSpPr>
        <p:spPr>
          <a:xfrm>
            <a:off x="886842" y="5517232"/>
            <a:ext cx="86026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=&gt; Approuvez-vous le Conseil d’Administration 2022 ?</a:t>
            </a:r>
          </a:p>
        </p:txBody>
      </p:sp>
    </p:spTree>
    <p:extLst>
      <p:ext uri="{BB962C8B-B14F-4D97-AF65-F5344CB8AC3E}">
        <p14:creationId xmlns:p14="http://schemas.microsoft.com/office/powerpoint/2010/main" val="175541356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2E1249-D7C1-4A2D-B5FF-FD94DFC7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pensée pour Henri SOUCHE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324F26-32CD-4CD0-9E99-197077C7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6A0AB-2E89-4F5D-94AC-2C8C3910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00" y="1279131"/>
            <a:ext cx="6912768" cy="517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7871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26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RESULTATS 2021 – REMISE TROPHEES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02207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AAB49-3ACB-4F99-9D97-587FAEC5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Ringer</a:t>
            </a:r>
            <a:r>
              <a:rPr lang="fr-FR" dirty="0"/>
              <a:t> Score 2021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3069D1-2575-4FDC-BBE1-561EE6DC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21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9EA47F-C3BF-47D3-B65A-5EC2B0239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908720"/>
            <a:ext cx="6029325" cy="26955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38F323A-E2DF-42E0-85C9-EE9721DC9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6" y="3796360"/>
            <a:ext cx="60293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411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>
            <a:extLst>
              <a:ext uri="{FF2B5EF4-FFF2-40B4-BE49-F238E27FC236}">
                <a16:creationId xmlns:a16="http://schemas.microsoft.com/office/drawing/2014/main" id="{323ADCF4-CC81-0042-AD00-A47325664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905000"/>
            <a:ext cx="86026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8" tIns="47894" rIns="95788" bIns="47894">
            <a:spAutoFit/>
          </a:bodyPr>
          <a:lstStyle>
            <a:lvl1pPr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0641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2825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7650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06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12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84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56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28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endParaRPr lang="fr-FR" altLang="fr-FR" sz="2100">
              <a:solidFill>
                <a:schemeClr val="accent2"/>
              </a:solidFill>
              <a:latin typeface="Georgia" panose="02040502050405020303" pitchFamily="18" charset="0"/>
            </a:endParaRPr>
          </a:p>
        </p:txBody>
      </p:sp>
      <p:sp>
        <p:nvSpPr>
          <p:cNvPr id="58370" name="Espace réservé du numéro de diapositive 3">
            <a:extLst>
              <a:ext uri="{FF2B5EF4-FFF2-40B4-BE49-F238E27FC236}">
                <a16:creationId xmlns:a16="http://schemas.microsoft.com/office/drawing/2014/main" id="{B2214A56-8F00-BC48-8512-FCC2612B0A9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37376" y="6513513"/>
            <a:ext cx="1586087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300" b="0" dirty="0">
                <a:solidFill>
                  <a:srgbClr val="333399"/>
                </a:solidFill>
                <a:latin typeface="Calibri" panose="020F0502020204030204" pitchFamily="34" charset="0"/>
              </a:rPr>
              <a:t>	</a:t>
            </a:r>
            <a:fld id="{FD199AAD-FD6B-DD41-A412-FE4921335F05}" type="slidenum">
              <a:rPr lang="fr-FR" altLang="fr-FR" sz="1300" b="0" smtClean="0">
                <a:solidFill>
                  <a:srgbClr val="333399"/>
                </a:solidFill>
                <a:latin typeface="Calibri" panose="020F0502020204030204" pitchFamily="34" charset="0"/>
              </a:rPr>
              <a:pPr/>
              <a:t>22</a:t>
            </a:fld>
            <a:endParaRPr lang="fr-FR" altLang="fr-FR" sz="1300" b="0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sp>
        <p:nvSpPr>
          <p:cNvPr id="58372" name="Text Box 3">
            <a:extLst>
              <a:ext uri="{FF2B5EF4-FFF2-40B4-BE49-F238E27FC236}">
                <a16:creationId xmlns:a16="http://schemas.microsoft.com/office/drawing/2014/main" id="{62CDC557-F0B0-C548-AD15-A19157FD1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29" y="836712"/>
            <a:ext cx="1800200" cy="6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522" tIns="43261" rIns="86522" bIns="43261">
            <a:spAutoFit/>
          </a:bodyPr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Classement Net</a:t>
            </a:r>
          </a:p>
          <a:p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Total des Sorties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CA00E7C-570A-4D71-BBAC-8427D9059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040" y="836712"/>
            <a:ext cx="3096344" cy="6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522" tIns="43261" rIns="86522" bIns="43261">
            <a:spAutoFit/>
          </a:bodyPr>
          <a:lstStyle>
            <a:lvl1pPr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Classement Brut</a:t>
            </a:r>
          </a:p>
          <a:p>
            <a:pPr algn="ctr"/>
            <a:r>
              <a:rPr lang="fr-FR" altLang="fr-FR" sz="1800" dirty="0">
                <a:solidFill>
                  <a:srgbClr val="333399"/>
                </a:solidFill>
                <a:latin typeface="Calibri" panose="020F0502020204030204" pitchFamily="34" charset="0"/>
              </a:rPr>
              <a:t>Moyenne des  Sorties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E5B78A7C-53DF-46EA-AE14-80926D9A77E9}"/>
              </a:ext>
            </a:extLst>
          </p:cNvPr>
          <p:cNvSpPr txBox="1">
            <a:spLocks/>
          </p:cNvSpPr>
          <p:nvPr/>
        </p:nvSpPr>
        <p:spPr>
          <a:xfrm>
            <a:off x="344488" y="188640"/>
            <a:ext cx="8925468" cy="834660"/>
          </a:xfrm>
          <a:prstGeom prst="rect">
            <a:avLst/>
          </a:prstGeom>
        </p:spPr>
        <p:txBody>
          <a:bodyPr lIns="86530" tIns="43265" rIns="86530" bIns="43265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32648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865297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297945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730593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3600" i="0" kern="0" dirty="0"/>
              <a:t>CHAMPIONNATS INDIVIDUELS</a:t>
            </a:r>
            <a:br>
              <a:rPr lang="fr-FR" sz="3600" i="0" kern="0" dirty="0"/>
            </a:br>
            <a:endParaRPr lang="fr-FR" sz="3600" i="0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825D7A-1A5C-413C-8C9A-4711C4D0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16" y="1484784"/>
            <a:ext cx="2924871" cy="51378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E96DE8-F869-4CA0-99E3-08CB6E462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81" y="1485900"/>
            <a:ext cx="3676603" cy="513670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467287-EF6E-48E2-8540-FABBB8E3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CHALLENGE PIERRE BERGER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8F3432-9A27-40ED-9E7D-9BD33D52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23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0079F7-F90B-4A81-8040-DB1CF8F5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196752"/>
            <a:ext cx="8029575" cy="30765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BFBD7E-33A4-4C00-9053-5B785A5CA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030" y="4244727"/>
            <a:ext cx="3309937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17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D2CC4-8ED2-4388-BAD7-6E63A780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Compétitions Externes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7EB0DD-245D-41F8-BE9C-5ADBAB2D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FFG-Entreprises – Seniors</a:t>
            </a:r>
          </a:p>
          <a:p>
            <a:pPr lvl="1"/>
            <a:r>
              <a:rPr lang="fr-FR" dirty="0"/>
              <a:t>6 épreuves</a:t>
            </a:r>
          </a:p>
          <a:p>
            <a:pPr lvl="1"/>
            <a:r>
              <a:rPr lang="fr-FR" dirty="0"/>
              <a:t>Classement final: 5ème / 10 (et à seulement 5 pts du podium…)</a:t>
            </a:r>
          </a:p>
          <a:p>
            <a:pPr lvl="1"/>
            <a:r>
              <a:rPr lang="fr-FR" b="1" dirty="0"/>
              <a:t>2021 : L’équipe COBE-Golf reste en 1ere Division – Bravo ! </a:t>
            </a:r>
            <a:r>
              <a:rPr lang="fr-FR" sz="24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</a:p>
          <a:p>
            <a:pPr lvl="1"/>
            <a:endParaRPr lang="fr-FR" sz="1400" dirty="0">
              <a:solidFill>
                <a:srgbClr val="00B050"/>
              </a:solidFill>
            </a:endParaRPr>
          </a:p>
          <a:p>
            <a:r>
              <a:rPr lang="fr-FR" dirty="0"/>
              <a:t> FFG Entreprises - Actifs</a:t>
            </a:r>
          </a:p>
          <a:p>
            <a:pPr lvl="1"/>
            <a:r>
              <a:rPr lang="fr-FR" dirty="0"/>
              <a:t>2 épreuves seulement (1 épreuve annulée)</a:t>
            </a:r>
          </a:p>
          <a:p>
            <a:pPr lvl="1"/>
            <a:r>
              <a:rPr lang="fr-FR" dirty="0"/>
              <a:t>Classement final : 7ème / 12 =&gt; Reste en 2ème division</a:t>
            </a:r>
          </a:p>
          <a:p>
            <a:pPr lvl="1"/>
            <a:endParaRPr lang="fr-FR" sz="1400" dirty="0"/>
          </a:p>
          <a:p>
            <a:r>
              <a:rPr lang="fr-FR" dirty="0"/>
              <a:t> </a:t>
            </a:r>
            <a:r>
              <a:rPr lang="fr-FR" dirty="0" err="1"/>
              <a:t>Corber</a:t>
            </a:r>
            <a:r>
              <a:rPr lang="fr-FR" dirty="0"/>
              <a:t> Cup: 3eme place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  </a:t>
            </a:r>
            <a:r>
              <a:rPr lang="fr-FR" dirty="0">
                <a:sym typeface="Wingdings" panose="05000000000000000000" pitchFamily="2" charset="2"/>
              </a:rPr>
              <a:t>- Revanche en 2022 …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05DD89-D12F-4F84-AFD0-2DC16CB5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24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DE3C78-DCD3-4AF7-81C1-444717F4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60" y="5055291"/>
            <a:ext cx="4774679" cy="13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4667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889BD-4F4B-45B0-ABF0-76CDA6A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INDEX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D177A-8CC1-46A5-AB6F-5B72C907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4941168"/>
            <a:ext cx="9073008" cy="1512168"/>
          </a:xfrm>
        </p:spPr>
        <p:txBody>
          <a:bodyPr/>
          <a:lstStyle/>
          <a:p>
            <a:r>
              <a:rPr lang="fr-FR" dirty="0"/>
              <a:t> 2019: impact nouveaux membres à 54</a:t>
            </a:r>
          </a:p>
          <a:p>
            <a:r>
              <a:rPr lang="fr-FR" dirty="0"/>
              <a:t> 2020: impact nouveau système WHS</a:t>
            </a:r>
          </a:p>
          <a:p>
            <a:r>
              <a:rPr lang="fr-FR" dirty="0"/>
              <a:t> 2021: Pas d’amélioration, nos nouveaux à 54 restent 54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07425-3C93-493A-A2EB-B92E369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25</a:t>
            </a:fld>
            <a:endParaRPr lang="fr-FR" alt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37B8D4-415E-4194-A59A-AFDB55A1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4" y="814529"/>
            <a:ext cx="8277396" cy="38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686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889BD-4F4B-45B0-ABF0-76CDA6A4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INDEX 2021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BD177A-8CC1-46A5-AB6F-5B72C9074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24744"/>
            <a:ext cx="9289032" cy="5328592"/>
          </a:xfrm>
        </p:spPr>
        <p:txBody>
          <a:bodyPr/>
          <a:lstStyle/>
          <a:p>
            <a:r>
              <a:rPr lang="fr-FR" dirty="0"/>
              <a:t> Meilleure progression</a:t>
            </a:r>
          </a:p>
          <a:p>
            <a:pPr marL="431800" lvl="1" indent="0">
              <a:buNone/>
            </a:pPr>
            <a:r>
              <a:rPr lang="fr-FR" b="1" dirty="0"/>
              <a:t>	          « Nouveaux »				  « Anciens »</a:t>
            </a:r>
          </a:p>
          <a:p>
            <a:pPr marL="828675" lvl="1" indent="-342900">
              <a:buFont typeface="+mj-lt"/>
              <a:buAutoNum type="arabicPeriod"/>
            </a:pPr>
            <a:r>
              <a:rPr lang="fr-FR" sz="1800" dirty="0"/>
              <a:t>J. MITCHELL:   9,3  (29,3 =&gt; 20,0)		1.  F. LUCCIONI: 	1,2  (30,2 =&gt; 29,0)</a:t>
            </a:r>
          </a:p>
          <a:p>
            <a:pPr marL="828675" lvl="1" indent="-342900">
              <a:buFont typeface="+mj-lt"/>
              <a:buAutoNum type="arabicPeriod"/>
            </a:pPr>
            <a:r>
              <a:rPr lang="fr-FR" sz="1800" dirty="0"/>
              <a:t>R. RISSE: 	      5,5  (35,3 =&gt; 29,8)		2.  P. LERMUSIAUX	1,0  (21,8 =&gt; 20,8)</a:t>
            </a:r>
          </a:p>
          <a:p>
            <a:pPr marL="828675" lvl="1" indent="-342900">
              <a:buFont typeface="+mj-lt"/>
              <a:buAutoNum type="arabicPeriod"/>
            </a:pPr>
            <a:r>
              <a:rPr lang="fr-FR" sz="1800" dirty="0"/>
              <a:t>F. Brigo:           3,3   (54,0 =&gt; 50,7)		3.  G. BRADLEY	0,8  (13,9 =&gt; 13,1)</a:t>
            </a:r>
          </a:p>
          <a:p>
            <a:pPr marL="1295400" lvl="3" indent="0">
              <a:buNone/>
            </a:pPr>
            <a:endParaRPr lang="fr-FR" sz="1400" dirty="0"/>
          </a:p>
          <a:p>
            <a:pPr marL="449262" indent="-342900"/>
            <a:r>
              <a:rPr lang="fr-FR" dirty="0"/>
              <a:t>TOP 10 WHS: 	</a:t>
            </a:r>
            <a:r>
              <a:rPr lang="fr-FR" sz="1600" b="0" dirty="0"/>
              <a:t>1.  G. BRADLEY	13,1</a:t>
            </a:r>
            <a:endParaRPr lang="fr-FR" b="0" dirty="0"/>
          </a:p>
          <a:p>
            <a:pPr marL="106362" indent="0">
              <a:buNone/>
            </a:pPr>
            <a:r>
              <a:rPr lang="fr-FR" sz="1600" b="0" dirty="0"/>
              <a:t>			2.  C. QUINTON	13,6</a:t>
            </a:r>
          </a:p>
          <a:p>
            <a:pPr marL="106362" indent="0">
              <a:buNone/>
            </a:pPr>
            <a:r>
              <a:rPr lang="fr-FR" sz="1600" b="0" dirty="0"/>
              <a:t>			3.  S. MAZIERES	18,3		Moyenne 2019: 18,8</a:t>
            </a:r>
          </a:p>
          <a:p>
            <a:pPr marL="106362" indent="0">
              <a:buNone/>
            </a:pPr>
            <a:r>
              <a:rPr lang="fr-FR" sz="1600" b="0" dirty="0"/>
              <a:t>			4. J. MITCHELL	20,0		Moyenne 2020: 20,8</a:t>
            </a:r>
          </a:p>
          <a:p>
            <a:pPr marL="1295400" lvl="3" indent="0">
              <a:buNone/>
            </a:pPr>
            <a:r>
              <a:rPr lang="fr-FR" dirty="0"/>
              <a:t>		5.  P. LERMUSIAUX	20,8		Moyenne 2021: 23,0</a:t>
            </a:r>
          </a:p>
          <a:p>
            <a:pPr marL="1295400" lvl="3" indent="0">
              <a:buNone/>
            </a:pPr>
            <a:r>
              <a:rPr lang="fr-FR" dirty="0"/>
              <a:t>		5.  M. CHANRION	22,2	</a:t>
            </a:r>
          </a:p>
          <a:p>
            <a:pPr marL="1295400" lvl="3" indent="0">
              <a:buNone/>
            </a:pPr>
            <a:r>
              <a:rPr lang="fr-FR" dirty="0"/>
              <a:t>		6.  JL PONCHON	23,3	</a:t>
            </a:r>
          </a:p>
          <a:p>
            <a:pPr marL="1295400" lvl="3" indent="0">
              <a:buNone/>
            </a:pPr>
            <a:r>
              <a:rPr lang="fr-FR" dirty="0"/>
              <a:t>		7.  B. CARMOIN	23,4</a:t>
            </a:r>
          </a:p>
          <a:p>
            <a:pPr marL="1295400" lvl="3" indent="0">
              <a:buNone/>
            </a:pPr>
            <a:r>
              <a:rPr lang="fr-FR" dirty="0"/>
              <a:t>		8.  F. BIGOT	23,5</a:t>
            </a:r>
          </a:p>
          <a:p>
            <a:pPr marL="1295400" lvl="3" indent="0">
              <a:buNone/>
            </a:pPr>
            <a:r>
              <a:rPr lang="fr-FR" dirty="0"/>
              <a:t>		9.  Y KOMORN	25,1</a:t>
            </a:r>
          </a:p>
          <a:p>
            <a:pPr marL="1295400" lvl="3" indent="0">
              <a:buNone/>
            </a:pPr>
            <a:r>
              <a:rPr lang="fr-FR" dirty="0"/>
              <a:t>		10. B. SEGURA	26,8</a:t>
            </a:r>
          </a:p>
          <a:p>
            <a:endParaRPr lang="fr-FR" dirty="0"/>
          </a:p>
          <a:p>
            <a:pPr marL="1638300" lvl="3" indent="-3429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07425-3C93-493A-A2EB-B92E369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2213000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COUPE 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289032" cy="4896544"/>
          </a:xfrm>
        </p:spPr>
        <p:txBody>
          <a:bodyPr/>
          <a:lstStyle/>
          <a:p>
            <a:r>
              <a:rPr lang="fr-FR" dirty="0"/>
              <a:t> Cette coupe est traditionnellement attribuée à un joueur ou une joueuse …</a:t>
            </a:r>
          </a:p>
          <a:p>
            <a:endParaRPr lang="fr-FR" sz="12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704977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COUPE 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289032" cy="4896544"/>
          </a:xfrm>
        </p:spPr>
        <p:txBody>
          <a:bodyPr/>
          <a:lstStyle/>
          <a:p>
            <a:r>
              <a:rPr lang="fr-FR" dirty="0"/>
              <a:t> Cette coupe est traditionnellement attribuée à un joueur ou une joueuse …</a:t>
            </a:r>
          </a:p>
          <a:p>
            <a:endParaRPr lang="fr-FR" sz="1200" dirty="0"/>
          </a:p>
          <a:p>
            <a:r>
              <a:rPr lang="fr-FR" dirty="0"/>
              <a:t> Mais cette année, exceptionnellement et compte-tenu de la performance accomplie par l’ensemble de l’équipe …</a:t>
            </a:r>
          </a:p>
          <a:p>
            <a:endParaRPr lang="fr-FR" sz="11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304394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COUPE 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289032" cy="4896544"/>
          </a:xfrm>
        </p:spPr>
        <p:txBody>
          <a:bodyPr/>
          <a:lstStyle/>
          <a:p>
            <a:r>
              <a:rPr lang="fr-FR" dirty="0"/>
              <a:t> Cette coupe est traditionnellement attribuée à un joueur ou une joueuse …</a:t>
            </a:r>
          </a:p>
          <a:p>
            <a:endParaRPr lang="fr-FR" sz="1200" dirty="0"/>
          </a:p>
          <a:p>
            <a:r>
              <a:rPr lang="fr-FR" dirty="0"/>
              <a:t> Mais cette année, exceptionnellement et compte-tenu de la performance accomplie par l’ensemble de l’équipe …</a:t>
            </a:r>
          </a:p>
          <a:p>
            <a:endParaRPr lang="fr-FR" sz="1100" dirty="0"/>
          </a:p>
          <a:p>
            <a:r>
              <a:rPr lang="fr-FR" dirty="0"/>
              <a:t> … le CA a décidé de récompenser l’équipe Senior pour sa brillante saison 2021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71151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58AD2-D4AB-482C-9FAF-ED1BE86D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2F12BF-9D49-4228-8638-718020457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023300"/>
            <a:ext cx="9073008" cy="5256584"/>
          </a:xfrm>
        </p:spPr>
        <p:txBody>
          <a:bodyPr/>
          <a:lstStyle/>
          <a:p>
            <a:r>
              <a:rPr lang="fr-FR" sz="2400" dirty="0"/>
              <a:t> </a:t>
            </a:r>
            <a:r>
              <a:rPr lang="fr-FR" dirty="0"/>
              <a:t>Rapport d’activité 2021 et Proposition 2022</a:t>
            </a:r>
            <a:endParaRPr lang="fr-FR" sz="2400" dirty="0"/>
          </a:p>
          <a:p>
            <a:pPr lvl="1"/>
            <a:r>
              <a:rPr lang="fr-FR" dirty="0"/>
              <a:t>Membres</a:t>
            </a:r>
            <a:endParaRPr lang="fr-FR" sz="2000" dirty="0"/>
          </a:p>
          <a:p>
            <a:pPr lvl="1"/>
            <a:r>
              <a:rPr lang="fr-FR" sz="2000" dirty="0"/>
              <a:t>Droits de jeu</a:t>
            </a:r>
          </a:p>
          <a:p>
            <a:pPr lvl="1"/>
            <a:r>
              <a:rPr lang="fr-FR" sz="2000" dirty="0"/>
              <a:t>Sorties</a:t>
            </a:r>
          </a:p>
          <a:p>
            <a:pPr lvl="1"/>
            <a:r>
              <a:rPr lang="fr-FR" dirty="0"/>
              <a:t>Formation</a:t>
            </a:r>
            <a:endParaRPr lang="fr-FR" sz="2000" dirty="0"/>
          </a:p>
          <a:p>
            <a:endParaRPr lang="fr-FR" sz="1200" dirty="0"/>
          </a:p>
          <a:p>
            <a:r>
              <a:rPr lang="fr-FR" sz="2400" dirty="0"/>
              <a:t> </a:t>
            </a:r>
            <a:r>
              <a:rPr lang="fr-FR" dirty="0"/>
              <a:t>Approbation des Comptes 2021</a:t>
            </a:r>
          </a:p>
          <a:p>
            <a:endParaRPr lang="fr-FR" sz="1200" dirty="0"/>
          </a:p>
          <a:p>
            <a:r>
              <a:rPr lang="fr-FR" dirty="0"/>
              <a:t> Approbation de la mise à jour du Règlement Intérieur</a:t>
            </a:r>
            <a:endParaRPr lang="fr-FR" sz="2400" dirty="0"/>
          </a:p>
          <a:p>
            <a:endParaRPr lang="fr-FR" sz="1200" dirty="0"/>
          </a:p>
          <a:p>
            <a:r>
              <a:rPr lang="fr-FR" sz="2400" dirty="0"/>
              <a:t> </a:t>
            </a:r>
            <a:r>
              <a:rPr lang="fr-FR" dirty="0"/>
              <a:t>Approbation</a:t>
            </a:r>
            <a:r>
              <a:rPr lang="fr-FR" sz="2400" dirty="0"/>
              <a:t> Conseil Administration (CA)</a:t>
            </a:r>
          </a:p>
          <a:p>
            <a:pPr lvl="1"/>
            <a:r>
              <a:rPr lang="fr-FR" dirty="0"/>
              <a:t>Quitus CA 2021</a:t>
            </a:r>
          </a:p>
          <a:p>
            <a:pPr lvl="1"/>
            <a:r>
              <a:rPr lang="fr-FR" sz="2000" dirty="0"/>
              <a:t>Composition CA 2022</a:t>
            </a:r>
          </a:p>
          <a:p>
            <a:pPr lvl="1"/>
            <a:endParaRPr lang="fr-FR" sz="1200" dirty="0"/>
          </a:p>
          <a:p>
            <a:r>
              <a:rPr lang="fr-FR" dirty="0"/>
              <a:t> Résultats 2021 – Remise des trophées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20A735-9488-454A-84C9-9D79BF2A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D6D35-F725-E34F-B8B5-CF16394E8F4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829794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05B5C-B150-403C-B934-6F7E7F87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COUPE DU CONSEIL D’ADMINISTRATION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212B2A-04C7-47AE-A2EA-B03631F2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1196752"/>
            <a:ext cx="9289032" cy="4896544"/>
          </a:xfrm>
        </p:spPr>
        <p:txBody>
          <a:bodyPr/>
          <a:lstStyle/>
          <a:p>
            <a:r>
              <a:rPr lang="fr-FR" dirty="0"/>
              <a:t> Cette coupe est traditionnellement attribuée à un joueur ou une joueuse …</a:t>
            </a:r>
          </a:p>
          <a:p>
            <a:endParaRPr lang="fr-FR" sz="1200" dirty="0"/>
          </a:p>
          <a:p>
            <a:r>
              <a:rPr lang="fr-FR" dirty="0"/>
              <a:t> Mais cette année, exceptionnellement et compte-tenu de la performance accomplie par l’ensemble de l’équipe …</a:t>
            </a:r>
          </a:p>
          <a:p>
            <a:endParaRPr lang="fr-FR" sz="1100" dirty="0"/>
          </a:p>
          <a:p>
            <a:r>
              <a:rPr lang="fr-FR" dirty="0"/>
              <a:t> … le CA a décidé de récompenser l’équipe Senior pour sa brillante saison 2021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8042B5-BF52-4D73-A77C-CFBEA4D8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30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8F60F1E-F214-4F3F-A53B-E9400FB3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533" y="3908297"/>
            <a:ext cx="3721026" cy="26016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4664BB-53BA-4025-A311-B22F73ED8EF6}"/>
              </a:ext>
            </a:extLst>
          </p:cNvPr>
          <p:cNvSpPr txBox="1"/>
          <p:nvPr/>
        </p:nvSpPr>
        <p:spPr>
          <a:xfrm>
            <a:off x="665390" y="4169534"/>
            <a:ext cx="4719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/>
              <a:t>Y. Komorn ©</a:t>
            </a:r>
            <a:r>
              <a:rPr lang="fr-FR" sz="1800" dirty="0"/>
              <a:t>, </a:t>
            </a:r>
          </a:p>
          <a:p>
            <a:r>
              <a:rPr lang="fr-FR" sz="1800" dirty="0"/>
              <a:t> F. Luccioni, M. Chanrion, C. Quinton,</a:t>
            </a:r>
          </a:p>
          <a:p>
            <a:r>
              <a:rPr lang="fr-FR" sz="1800" dirty="0"/>
              <a:t> G. Bradley, F. Bigot, JL. Ponchon,</a:t>
            </a:r>
          </a:p>
          <a:p>
            <a:r>
              <a:rPr lang="fr-FR" sz="1800" dirty="0"/>
              <a:t> P. Lermusiaux, B. Fundakowski,</a:t>
            </a:r>
          </a:p>
          <a:p>
            <a:r>
              <a:rPr lang="fr-FR" sz="1800" dirty="0"/>
              <a:t> B. Carmoin, M. Falcand</a:t>
            </a:r>
          </a:p>
        </p:txBody>
      </p:sp>
    </p:spTree>
    <p:extLst>
      <p:ext uri="{BB962C8B-B14F-4D97-AF65-F5344CB8AC3E}">
        <p14:creationId xmlns:p14="http://schemas.microsoft.com/office/powerpoint/2010/main" val="109740939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CD8AC-73DF-4184-924A-3A877AA2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520" y="2348880"/>
            <a:ext cx="8925468" cy="2016224"/>
          </a:xfrm>
        </p:spPr>
        <p:txBody>
          <a:bodyPr/>
          <a:lstStyle/>
          <a:p>
            <a:pPr algn="ctr"/>
            <a:r>
              <a:rPr lang="fr-FR" dirty="0"/>
              <a:t>MERCI A TOUTES ET TOUS</a:t>
            </a:r>
            <a:br>
              <a:rPr lang="fr-FR" dirty="0"/>
            </a:br>
            <a:r>
              <a:rPr lang="fr-FR" dirty="0"/>
              <a:t>&amp;</a:t>
            </a:r>
            <a:br>
              <a:rPr lang="fr-FR" dirty="0"/>
            </a:br>
            <a:r>
              <a:rPr lang="fr-FR" dirty="0"/>
              <a:t>JOYEUSES FETES DE FIN D’ANNEE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887BE0-4938-40DC-9008-5E27E937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84091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EAEF2-DA59-450D-84C5-87B90C06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2594340"/>
            <a:ext cx="8925468" cy="834660"/>
          </a:xfrm>
        </p:spPr>
        <p:txBody>
          <a:bodyPr/>
          <a:lstStyle/>
          <a:p>
            <a:pPr algn="ctr"/>
            <a:r>
              <a:rPr lang="fr-FR" dirty="0"/>
              <a:t>ACTIVITES 2021 – PROPOSITIONS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D7E464-F353-4868-AD73-E7BF9346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271982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6F352-D79D-4C2C-A1DD-DC4E49F1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MEMBRES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321379-096F-4A0F-8C51-0C469D00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88" y="4189660"/>
            <a:ext cx="9073008" cy="2315394"/>
          </a:xfrm>
        </p:spPr>
        <p:txBody>
          <a:bodyPr/>
          <a:lstStyle/>
          <a:p>
            <a:r>
              <a:rPr lang="fr-FR" sz="2400" dirty="0"/>
              <a:t> 2021 : </a:t>
            </a:r>
            <a:r>
              <a:rPr lang="fr-FR" dirty="0"/>
              <a:t>Maintien du nombre d’adhérents à haut niveau</a:t>
            </a:r>
          </a:p>
          <a:p>
            <a:pPr lvl="1"/>
            <a:r>
              <a:rPr lang="fr-FR" sz="1800" dirty="0"/>
              <a:t>Sorties: F. Caret, F. Cottin, G. Meunier, D. </a:t>
            </a:r>
            <a:r>
              <a:rPr lang="fr-FR" sz="1800" dirty="0" err="1"/>
              <a:t>Zemerli</a:t>
            </a:r>
            <a:endParaRPr lang="fr-FR" sz="1800" dirty="0"/>
          </a:p>
          <a:p>
            <a:pPr lvl="1"/>
            <a:r>
              <a:rPr lang="fr-FR" sz="1800" dirty="0"/>
              <a:t>Entrées: F. Brigo, Q. de Carvalho, C. Fillon, JY. Grand, O. Huang</a:t>
            </a:r>
          </a:p>
          <a:p>
            <a:r>
              <a:rPr lang="fr-FR" b="1" dirty="0"/>
              <a:t> 2022 : Stabilité ?</a:t>
            </a:r>
          </a:p>
          <a:p>
            <a:pPr lvl="1"/>
            <a:r>
              <a:rPr lang="fr-FR" sz="1800" dirty="0"/>
              <a:t>Sorties: C. Fillon, H. Souche</a:t>
            </a:r>
          </a:p>
          <a:p>
            <a:pPr lvl="1"/>
            <a:r>
              <a:rPr lang="fr-FR" sz="1800" dirty="0"/>
              <a:t>Entrées: G. </a:t>
            </a:r>
            <a:r>
              <a:rPr lang="fr-FR" sz="1800" dirty="0" err="1"/>
              <a:t>Duguet</a:t>
            </a:r>
            <a:endParaRPr lang="fr-FR" sz="1800" dirty="0"/>
          </a:p>
          <a:p>
            <a:pPr marL="431800" lvl="1" indent="0">
              <a:buNone/>
            </a:pP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AE0354-F877-4A47-BBC7-3564E25E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b="0" i="0" smtClean="0"/>
              <a:pPr algn="r">
                <a:defRPr/>
              </a:pPr>
              <a:t>5</a:t>
            </a:fld>
            <a:endParaRPr lang="fr-FR" altLang="fr-FR" b="0" i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5AA912-05D7-4C54-B8D7-B8934354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97" y="908721"/>
            <a:ext cx="845495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06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8C912-19F7-4A7C-A738-11A9823E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DROITS DE JEU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7F506-44C5-4D15-ACEE-7077DB86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94" y="4221088"/>
            <a:ext cx="9073008" cy="1872208"/>
          </a:xfrm>
        </p:spPr>
        <p:txBody>
          <a:bodyPr/>
          <a:lstStyle/>
          <a:p>
            <a:r>
              <a:rPr lang="fr-FR" dirty="0"/>
              <a:t> 2021 : Stable à bas niveau : 17 Verger, 19 Mionnay (+ 6 CORPS)</a:t>
            </a:r>
          </a:p>
          <a:p>
            <a:pPr marL="0" indent="0">
              <a:buNone/>
            </a:pPr>
            <a:r>
              <a:rPr lang="fr-FR" dirty="0"/>
              <a:t>      =&gt; Problématique de coût concentrée sur Verger</a:t>
            </a:r>
          </a:p>
          <a:p>
            <a:endParaRPr lang="fr-FR" sz="1000" dirty="0"/>
          </a:p>
          <a:p>
            <a:r>
              <a:rPr lang="fr-FR" dirty="0"/>
              <a:t> 2022 : Reconduction 4 droits sur Verger et Mionnay</a:t>
            </a:r>
          </a:p>
          <a:p>
            <a:pPr marL="0" indent="0">
              <a:buNone/>
            </a:pPr>
            <a:r>
              <a:rPr lang="fr-FR" dirty="0"/>
              <a:t>      =&gt; Nouveau système sur Verger</a:t>
            </a:r>
          </a:p>
          <a:p>
            <a:pPr marL="4318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7F6B49-4475-404B-AE8C-0967F2A8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6</a:t>
            </a:fld>
            <a:endParaRPr lang="fr-FR" alt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EA03B9C-C8DA-4A65-904E-0284AE1B0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1" y="916994"/>
            <a:ext cx="8257399" cy="30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269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5F3DA-23E3-4241-91A4-448D708A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 Système droit de jeu Verger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CD338D-9D87-4E79-B8B4-6C08C456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Système actuel – 10 200 € (Mionnay 8 200 €)</a:t>
            </a:r>
          </a:p>
          <a:p>
            <a:pPr lvl="1"/>
            <a:r>
              <a:rPr lang="fr-FR" dirty="0"/>
              <a:t>4 personnes maxi / carte soit 16 personnes maxi pour 4 cartes</a:t>
            </a:r>
          </a:p>
          <a:p>
            <a:pPr lvl="1"/>
            <a:r>
              <a:rPr lang="fr-FR" dirty="0"/>
              <a:t>2 à 3 créneaux horaires / jour (matin – midi – soir en été)</a:t>
            </a:r>
          </a:p>
          <a:p>
            <a:pPr marL="431800" lvl="1" indent="0">
              <a:buNone/>
            </a:pPr>
            <a:r>
              <a:rPr lang="fr-FR" dirty="0"/>
              <a:t>=&gt; Bilan financier très négatif pour COBE: - 3 600 €</a:t>
            </a:r>
          </a:p>
          <a:p>
            <a:pPr marL="431800" lvl="1" indent="0">
              <a:buNone/>
            </a:pPr>
            <a:r>
              <a:rPr lang="fr-FR" dirty="0"/>
              <a:t>=&gt; Faible utilisation des créneaux: seulement 9 jours à plus de 4 départs</a:t>
            </a:r>
          </a:p>
          <a:p>
            <a:pPr lvl="1"/>
            <a:endParaRPr lang="fr-FR" sz="1200" dirty="0"/>
          </a:p>
          <a:p>
            <a:r>
              <a:rPr lang="fr-FR" dirty="0"/>
              <a:t> Nouveau système – 8 800 €</a:t>
            </a:r>
          </a:p>
          <a:p>
            <a:pPr lvl="1"/>
            <a:r>
              <a:rPr lang="fr-FR" dirty="0"/>
              <a:t>Système analogue à </a:t>
            </a:r>
            <a:r>
              <a:rPr lang="fr-FR" dirty="0" err="1"/>
              <a:t>Mionnay</a:t>
            </a:r>
            <a:r>
              <a:rPr lang="fr-FR" dirty="0"/>
              <a:t> sans limitation d’effectif par carte</a:t>
            </a:r>
          </a:p>
          <a:p>
            <a:pPr lvl="1"/>
            <a:r>
              <a:rPr lang="fr-FR" dirty="0"/>
              <a:t>Départ possible toute la journée (plus de limitation de créneau horaire)</a:t>
            </a:r>
          </a:p>
          <a:p>
            <a:pPr lvl="1"/>
            <a:r>
              <a:rPr lang="fr-FR" dirty="0"/>
              <a:t>Mais limitation à 4 départs / jour</a:t>
            </a:r>
          </a:p>
          <a:p>
            <a:pPr lvl="1"/>
            <a:endParaRPr lang="fr-FR" sz="1200" dirty="0"/>
          </a:p>
          <a:p>
            <a:r>
              <a:rPr lang="fr-FR" dirty="0"/>
              <a:t> Proposition 2022</a:t>
            </a:r>
          </a:p>
          <a:p>
            <a:pPr lvl="1"/>
            <a:r>
              <a:rPr lang="fr-FR" dirty="0"/>
              <a:t>Essai du nouveau système Verger </a:t>
            </a:r>
          </a:p>
          <a:p>
            <a:pPr lvl="1"/>
            <a:r>
              <a:rPr lang="fr-FR" dirty="0"/>
              <a:t>En utilisant le Calendrier COBE Golf, en laissant priorité aux Actifs le week-end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DA9A5A-F1E7-4956-9835-E9421CDBF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99983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21F81-DBE1-4EE9-AFB4-CBBB8521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SORTIES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96AD87-A2BA-4709-9B36-34DE0174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8C3D6D35-F725-E34F-B8B5-CF16394E8F4E}" type="slidenum">
              <a:rPr lang="fr-FR" altLang="fr-FR" smtClean="0"/>
              <a:pPr algn="r">
                <a:defRPr/>
              </a:pPr>
              <a:t>8</a:t>
            </a:fld>
            <a:endParaRPr lang="fr-FR" altLang="fr-FR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53885F6-5C66-4097-A494-6E39E29DB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17" y="3645024"/>
            <a:ext cx="9512530" cy="3024336"/>
          </a:xfrm>
        </p:spPr>
        <p:txBody>
          <a:bodyPr/>
          <a:lstStyle/>
          <a:p>
            <a:r>
              <a:rPr lang="fr-FR" dirty="0"/>
              <a:t> 2021: Participation en forte baisse – 110 par rapport à historique 130</a:t>
            </a:r>
          </a:p>
          <a:p>
            <a:pPr lvl="1"/>
            <a:r>
              <a:rPr lang="fr-FR" sz="1800" dirty="0"/>
              <a:t>La baisse est essentiellement chez les « Retraités »</a:t>
            </a:r>
          </a:p>
          <a:p>
            <a:pPr lvl="2"/>
            <a:r>
              <a:rPr lang="fr-FR" sz="1600" dirty="0"/>
              <a:t>Santé / Age: =&gt;  pas d’amélioration en 2022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fr-FR" sz="1600" b="1" dirty="0">
              <a:solidFill>
                <a:srgbClr val="FF0000"/>
              </a:solidFill>
            </a:endParaRPr>
          </a:p>
          <a:p>
            <a:pPr lvl="2"/>
            <a:r>
              <a:rPr lang="fr-FR" sz="1600" dirty="0"/>
              <a:t>Pépin santé / Raisons spécifiques: =&gt; amélioration espérée en 2022 </a:t>
            </a:r>
            <a:r>
              <a:rPr lang="fr-FR" sz="16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fr-FR" sz="1600" b="1" dirty="0">
              <a:solidFill>
                <a:srgbClr val="00B050"/>
              </a:solidFill>
            </a:endParaRPr>
          </a:p>
          <a:p>
            <a:pPr lvl="1"/>
            <a:r>
              <a:rPr lang="fr-FR" sz="1800" dirty="0"/>
              <a:t>Et les nouveaux « Actifs » n’ont pas compensé (contrairement à 2020)</a:t>
            </a:r>
            <a:endParaRPr lang="fr-FR" sz="1800" b="1" dirty="0">
              <a:solidFill>
                <a:srgbClr val="00B050"/>
              </a:solidFill>
            </a:endParaRPr>
          </a:p>
          <a:p>
            <a:pPr lvl="1"/>
            <a:r>
              <a:rPr lang="fr-FR" sz="1800" dirty="0"/>
              <a:t>Baisse particulièrement forte sur juin (formule festive ?) / juillet – Sortie confinement ?</a:t>
            </a:r>
          </a:p>
          <a:p>
            <a:r>
              <a:rPr lang="fr-FR" sz="2200" dirty="0"/>
              <a:t>2022: devrait remonter (si pas pépins physique), mais &lt; 130 ?</a:t>
            </a:r>
          </a:p>
          <a:p>
            <a:pPr marL="431800" lvl="1" indent="0">
              <a:buNone/>
            </a:pPr>
            <a:r>
              <a:rPr lang="fr-FR" sz="1800" dirty="0"/>
              <a:t>=&gt; Comment motiver les nouveaux ?: accompagnement, formules, localisation, coût …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48A384-C119-4B4D-BB80-A1C10806A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904110"/>
            <a:ext cx="5616624" cy="26689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A94817-DD59-41BD-9122-50CCC8279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83" y="1398057"/>
            <a:ext cx="3728864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3982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>
            <a:extLst>
              <a:ext uri="{FF2B5EF4-FFF2-40B4-BE49-F238E27FC236}">
                <a16:creationId xmlns:a16="http://schemas.microsoft.com/office/drawing/2014/main" id="{6DB9ADBA-C81E-5241-85C6-6668D2A09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479" y="2190750"/>
            <a:ext cx="6989664" cy="6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828" tIns="38914" rIns="77828" bIns="38914">
            <a:spAutoFit/>
          </a:bodyPr>
          <a:lstStyle>
            <a:lvl1pPr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0641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12825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17650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24063" defTabSz="1012825"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812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384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956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52863" indent="98425" defTabSz="1012825" eaLnBrk="0" fontAlgn="base" hangingPunct="0">
              <a:spcBef>
                <a:spcPct val="0"/>
              </a:spcBef>
              <a:spcAft>
                <a:spcPct val="0"/>
              </a:spcAft>
              <a:defRPr sz="2300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706">
              <a:solidFill>
                <a:srgbClr val="3333CC"/>
              </a:solidFill>
              <a:latin typeface="Georgia" panose="02040502050405020303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706">
              <a:solidFill>
                <a:srgbClr val="3333CC"/>
              </a:solidFill>
              <a:latin typeface="Georgia" panose="02040502050405020303" pitchFamily="18" charset="0"/>
            </a:endParaRPr>
          </a:p>
        </p:txBody>
      </p:sp>
      <p:sp>
        <p:nvSpPr>
          <p:cNvPr id="46082" name="Espace réservé du numéro de diapositive 3">
            <a:extLst>
              <a:ext uri="{FF2B5EF4-FFF2-40B4-BE49-F238E27FC236}">
                <a16:creationId xmlns:a16="http://schemas.microsoft.com/office/drawing/2014/main" id="{E4DECB49-20AB-9740-B519-7B429DF9018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37376" y="6399568"/>
            <a:ext cx="1414132" cy="26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03647" indent="-232172"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928688" indent="-185738"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300163" indent="-185738"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671638" indent="-185738"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43113" indent="-185738" eaLnBrk="0" fontAlgn="base" hangingPunct="0">
              <a:spcBef>
                <a:spcPct val="0"/>
              </a:spcBef>
              <a:spcAft>
                <a:spcPct val="0"/>
              </a:spcAft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14588" indent="-185738" eaLnBrk="0" fontAlgn="base" hangingPunct="0">
              <a:spcBef>
                <a:spcPct val="0"/>
              </a:spcBef>
              <a:spcAft>
                <a:spcPct val="0"/>
              </a:spcAft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786063" indent="-185738" eaLnBrk="0" fontAlgn="base" hangingPunct="0">
              <a:spcBef>
                <a:spcPct val="0"/>
              </a:spcBef>
              <a:spcAft>
                <a:spcPct val="0"/>
              </a:spcAft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157538" indent="-185738" eaLnBrk="0" fontAlgn="base" hangingPunct="0">
              <a:spcBef>
                <a:spcPct val="0"/>
              </a:spcBef>
              <a:spcAft>
                <a:spcPct val="0"/>
              </a:spcAft>
              <a:defRPr sz="1869" b="1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01162AE-96BF-FF48-835B-50C02B269F99}" type="slidenum">
              <a:rPr lang="fr-FR" altLang="fr-FR" sz="1056" b="0">
                <a:solidFill>
                  <a:srgbClr val="333399"/>
                </a:solidFill>
                <a:latin typeface="Calibri" panose="020F0502020204030204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 sz="1056" b="0" dirty="0">
              <a:solidFill>
                <a:srgbClr val="3333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Group 365">
            <a:extLst>
              <a:ext uri="{FF2B5EF4-FFF2-40B4-BE49-F238E27FC236}">
                <a16:creationId xmlns:a16="http://schemas.microsoft.com/office/drawing/2014/main" id="{154D4ABF-4BC4-7744-8310-5D53F7F6B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84856"/>
              </p:ext>
            </p:extLst>
          </p:nvPr>
        </p:nvGraphicFramePr>
        <p:xfrm>
          <a:off x="776536" y="1196752"/>
          <a:ext cx="8424936" cy="5008261"/>
        </p:xfrm>
        <a:graphic>
          <a:graphicData uri="http://schemas.openxmlformats.org/drawingml/2006/table">
            <a:tbl>
              <a:tblPr/>
              <a:tblGrid>
                <a:gridCol w="231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DATES</a:t>
                      </a:r>
                    </a:p>
                  </a:txBody>
                  <a:tcPr marL="59821" marR="59821" marT="30834" marB="308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LIEUX</a:t>
                      </a:r>
                    </a:p>
                  </a:txBody>
                  <a:tcPr marL="59821" marR="59821" marT="30834" marB="308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FORMULES</a:t>
                      </a:r>
                    </a:p>
                  </a:txBody>
                  <a:tcPr marL="59821" marR="59821" marT="30834" marB="308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ORGANISATEURS</a:t>
                      </a:r>
                    </a:p>
                  </a:txBody>
                  <a:tcPr marL="59821" marR="59821" marT="30834" marB="308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Jeudi 10 Février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Brignais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Bowling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F. Bigot 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11 mars 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Albon ou Annonay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P. Lermusiaux/R. Rigottier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9 avril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 Clou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Scramble à 3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D. </a:t>
                      </a:r>
                      <a:r>
                        <a:rPr kumimoji="0" lang="fr-FR" altLang="fr-FR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Dothal</a:t>
                      </a: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C. Quinton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13  Mai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</a:t>
                      </a:r>
                      <a:r>
                        <a:rPr kumimoji="0" lang="fr-FR" altLang="fr-FR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Sorelle</a:t>
                      </a:r>
                      <a:endParaRPr kumimoji="0" lang="fr-FR" alt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22228B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M. Falcand / M. Chanrion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4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11 Juin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Le Gouverneur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G. Bradley / C. </a:t>
                      </a:r>
                      <a:r>
                        <a:rPr kumimoji="0" lang="fr-FR" altLang="fr-FR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Vailhé</a:t>
                      </a:r>
                      <a:endParaRPr kumimoji="0" lang="fr-FR" alt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8 Juillet</a:t>
                      </a:r>
                      <a:endParaRPr kumimoji="0" lang="fr-FR" alt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Macon Commanderie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 balles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B. Fundakowski / JY Grand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6 Août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Tour de Salvagny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Y. Komorn / JM Pujol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7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Jeudi 1</a:t>
                      </a:r>
                      <a:r>
                        <a:rPr kumimoji="0" lang="fr-FR" altLang="fr-FR" sz="1200" b="1" i="1" u="none" strike="noStrike" cap="none" normalizeH="0" baseline="3000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er</a:t>
                      </a: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/ Vendredi 2 septembre 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 définir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Sortie Marie-Antoinette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 Carmoin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16 Septembre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Villette d’</a:t>
                      </a:r>
                      <a:r>
                        <a:rPr kumimoji="0" lang="fr-FR" altLang="fr-FR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Anthon</a:t>
                      </a:r>
                      <a:endParaRPr kumimoji="0" lang="fr-FR" altLang="fr-FR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F. Luccioni / F. Bigot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Samedi 8 Octobre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Bresse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Classement (facultatif)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C. Quinton / M. Quinton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5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Vendredi 4 Novembre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Chassieu ou Isle d’Abeau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22228B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Festif à définir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Q. Carvalho / I. Auboeuf</a:t>
                      </a:r>
                    </a:p>
                  </a:txBody>
                  <a:tcPr marL="59821" marR="59821" marT="30834" marB="308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719814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7E4D5557-431C-441F-81BF-3B48A74722FE}"/>
              </a:ext>
            </a:extLst>
          </p:cNvPr>
          <p:cNvSpPr txBox="1">
            <a:spLocks/>
          </p:cNvSpPr>
          <p:nvPr/>
        </p:nvSpPr>
        <p:spPr>
          <a:xfrm>
            <a:off x="1208584" y="208713"/>
            <a:ext cx="7251943" cy="678161"/>
          </a:xfrm>
          <a:prstGeom prst="rect">
            <a:avLst/>
          </a:prstGeom>
        </p:spPr>
        <p:txBody>
          <a:bodyPr lIns="70306" tIns="35153" rIns="70306" bIns="35153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32648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865297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297945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730593"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fr-FR" sz="2925" kern="0" dirty="0">
                <a:solidFill>
                  <a:srgbClr val="000000"/>
                </a:solidFill>
                <a:latin typeface="Calibri"/>
              </a:rPr>
              <a:t>PROPOSITION SORTIES 2022</a:t>
            </a:r>
            <a:br>
              <a:rPr lang="fr-FR" sz="2925" kern="0" dirty="0">
                <a:solidFill>
                  <a:srgbClr val="000000"/>
                </a:solidFill>
                <a:latin typeface="Calibri"/>
              </a:rPr>
            </a:br>
            <a:endParaRPr lang="fr-FR" sz="2925" kern="0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1913</Words>
  <Application>Microsoft Office PowerPoint</Application>
  <PresentationFormat>Format A4 (210 x 297 mm)</PresentationFormat>
  <Paragraphs>449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Georgia</vt:lpstr>
      <vt:lpstr>Times New Roman</vt:lpstr>
      <vt:lpstr>Wingdings</vt:lpstr>
      <vt:lpstr>Modèle par défaut</vt:lpstr>
      <vt:lpstr>COBE – SECTION GOLF ASSEMBLEE GENERALE 2021    Vendredi 03 décembre 2021 </vt:lpstr>
      <vt:lpstr>Une pensée pour Henri SOUCHE</vt:lpstr>
      <vt:lpstr>Agenda</vt:lpstr>
      <vt:lpstr>ACTIVITES 2021 – PROPOSITIONS 2022</vt:lpstr>
      <vt:lpstr>MEMBRES</vt:lpstr>
      <vt:lpstr>DROITS DE JEU</vt:lpstr>
      <vt:lpstr>Nouveau Système droit de jeu Verger</vt:lpstr>
      <vt:lpstr>SORTIES</vt:lpstr>
      <vt:lpstr>Présentation PowerPoint</vt:lpstr>
      <vt:lpstr>FORMATION</vt:lpstr>
      <vt:lpstr>APPROBATION DES COMPTES</vt:lpstr>
      <vt:lpstr>COMPTES 2021</vt:lpstr>
      <vt:lpstr>Principales orientations pour Budget 2022</vt:lpstr>
      <vt:lpstr>MISE A JOUR DU REGLEMENT INTERIEUR</vt:lpstr>
      <vt:lpstr>REGLEMENT INTERIEUR</vt:lpstr>
      <vt:lpstr>Membres d’Honneur</vt:lpstr>
      <vt:lpstr>CONSEIL ADMINISTRATION</vt:lpstr>
      <vt:lpstr>CONSEIL D’ADMINISTRATION 2021</vt:lpstr>
      <vt:lpstr>CONSEIL D’ADMINISTRATION 2022</vt:lpstr>
      <vt:lpstr>RESULTATS 2021 – REMISE TROPHEES</vt:lpstr>
      <vt:lpstr>Ringer Score 2021</vt:lpstr>
      <vt:lpstr>Présentation PowerPoint</vt:lpstr>
      <vt:lpstr>CHALLENGE PIERRE BERGER</vt:lpstr>
      <vt:lpstr>Résultats Compétitions Externes</vt:lpstr>
      <vt:lpstr>INDEX 2020</vt:lpstr>
      <vt:lpstr>INDEX 2021</vt:lpstr>
      <vt:lpstr>COUPE DU CONSEIL D’ADMINISTRATION</vt:lpstr>
      <vt:lpstr>COUPE DU CONSEIL D’ADMINISTRATION</vt:lpstr>
      <vt:lpstr>COUPE DU CONSEIL D’ADMINISTRATION</vt:lpstr>
      <vt:lpstr>COUPE DU CONSEIL D’ADMINISTRATION</vt:lpstr>
      <vt:lpstr>MERCI A TOUTES ET TOUS &amp; JOYEUSES FETES DE FIN D’ANNEE</vt:lpstr>
    </vt:vector>
  </TitlesOfParts>
  <Company>RHODIA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FAITS MARQUANTS EN 2001</dc:title>
  <dc:creator>RHODIA</dc:creator>
  <cp:lastModifiedBy>Patrick LERMUSIAUX</cp:lastModifiedBy>
  <cp:revision>892</cp:revision>
  <cp:lastPrinted>2019-10-23T18:50:01Z</cp:lastPrinted>
  <dcterms:created xsi:type="dcterms:W3CDTF">2001-12-05T16:22:39Z</dcterms:created>
  <dcterms:modified xsi:type="dcterms:W3CDTF">2021-12-06T16:14:41Z</dcterms:modified>
</cp:coreProperties>
</file>