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0" r:id="rId2"/>
    <p:sldId id="578" r:id="rId3"/>
    <p:sldId id="587" r:id="rId4"/>
    <p:sldId id="579" r:id="rId5"/>
    <p:sldId id="580" r:id="rId6"/>
    <p:sldId id="581" r:id="rId7"/>
    <p:sldId id="597" r:id="rId8"/>
    <p:sldId id="582" r:id="rId9"/>
    <p:sldId id="563" r:id="rId10"/>
    <p:sldId id="585" r:id="rId11"/>
    <p:sldId id="583" r:id="rId12"/>
    <p:sldId id="590" r:id="rId13"/>
    <p:sldId id="595" r:id="rId14"/>
    <p:sldId id="588" r:id="rId15"/>
    <p:sldId id="598" r:id="rId16"/>
    <p:sldId id="591" r:id="rId17"/>
    <p:sldId id="600" r:id="rId18"/>
    <p:sldId id="599" r:id="rId19"/>
  </p:sldIdLst>
  <p:sldSz cx="9906000" cy="6858000" type="A4"/>
  <p:notesSz cx="9945688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31800" indent="25400" algn="l" rtl="0" eaLnBrk="0" fontAlgn="base" hangingPunct="0">
      <a:spcBef>
        <a:spcPct val="0"/>
      </a:spcBef>
      <a:spcAft>
        <a:spcPct val="0"/>
      </a:spcAft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865188" indent="49213" algn="l" rtl="0" eaLnBrk="0" fontAlgn="base" hangingPunct="0">
      <a:spcBef>
        <a:spcPct val="0"/>
      </a:spcBef>
      <a:spcAft>
        <a:spcPct val="0"/>
      </a:spcAft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296988" indent="74613" algn="l" rtl="0" eaLnBrk="0" fontAlgn="base" hangingPunct="0">
      <a:spcBef>
        <a:spcPct val="0"/>
      </a:spcBef>
      <a:spcAft>
        <a:spcPct val="0"/>
      </a:spcAft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730375" indent="98425" algn="l" rtl="0" eaLnBrk="0" fontAlgn="base" hangingPunct="0">
      <a:spcBef>
        <a:spcPct val="0"/>
      </a:spcBef>
      <a:spcAft>
        <a:spcPct val="0"/>
      </a:spcAft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/>
    <p:restoredTop sz="92576"/>
  </p:normalViewPr>
  <p:slideViewPr>
    <p:cSldViewPr>
      <p:cViewPr varScale="1">
        <p:scale>
          <a:sx n="105" d="100"/>
          <a:sy n="105" d="100"/>
        </p:scale>
        <p:origin x="1520" y="192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674" y="-78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568B9022-3CAA-394C-9A8C-E95E103839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1650" cy="322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i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8E1F877E-09F9-9848-817B-2C94037D42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8800" y="0"/>
            <a:ext cx="4311650" cy="322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i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9FD4E8E0-F003-F14C-AD55-3287F9F216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8913"/>
            <a:ext cx="431165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i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F755EED2-0515-5B4A-8C69-44F5F68CA87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8800" y="6538913"/>
            <a:ext cx="431165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i="0"/>
            </a:lvl1pPr>
          </a:lstStyle>
          <a:p>
            <a:pPr>
              <a:defRPr/>
            </a:pPr>
            <a:fld id="{41728396-00C2-954F-B559-DD56FCAE3C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B267EDF-8DDB-884C-8E18-A6B42CAC8F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i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CD7B4AA-4E50-DA44-A392-23504C2F44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5625" y="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i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8E20DBA-7F61-0442-8DC3-699EC9DB920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7850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D08921C-AC5E-384D-A716-69BEE1117F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55963"/>
            <a:ext cx="7294562" cy="3087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C63693E-71F6-5C4C-84CC-41F5BDF4CD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i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E416C49-44E1-6D4B-9C1F-735F41F3E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5625" y="651510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i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F158AC-01F7-0B4B-81BA-F34EF09670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651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2969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7303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163242" algn="l" defTabSz="4326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5890" algn="l" defTabSz="4326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8539" algn="l" defTabSz="4326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61187" algn="l" defTabSz="4326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>
            <a:extLst>
              <a:ext uri="{FF2B5EF4-FFF2-40B4-BE49-F238E27FC236}">
                <a16:creationId xmlns:a16="http://schemas.microsoft.com/office/drawing/2014/main" id="{758F050E-CD35-234F-B384-2B6DDD61C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Espace réservé des commentaires 2">
            <a:extLst>
              <a:ext uri="{FF2B5EF4-FFF2-40B4-BE49-F238E27FC236}">
                <a16:creationId xmlns:a16="http://schemas.microsoft.com/office/drawing/2014/main" id="{352990F4-4143-0047-8184-275CE3350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Espace réservé du numéro de diapositive 3">
            <a:extLst>
              <a:ext uri="{FF2B5EF4-FFF2-40B4-BE49-F238E27FC236}">
                <a16:creationId xmlns:a16="http://schemas.microsoft.com/office/drawing/2014/main" id="{24FF3AD8-94AC-4F44-AD5B-43F7C1DCE9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551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551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551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551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C402E0-C9A3-AA48-BB12-83D68961F65C}" type="slidenum">
              <a:rPr lang="fr-FR" altLang="fr-FR" sz="1200" smtClean="0"/>
              <a:pPr>
                <a:spcBef>
                  <a:spcPct val="0"/>
                </a:spcBef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295" y="2129742"/>
            <a:ext cx="8421412" cy="1471432"/>
          </a:xfrm>
          <a:prstGeom prst="rect">
            <a:avLst/>
          </a:prstGeom>
        </p:spPr>
        <p:txBody>
          <a:bodyPr lIns="86530" tIns="43265" rIns="86530" bIns="43265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33" y="3886202"/>
            <a:ext cx="6933736" cy="1752118"/>
          </a:xfrm>
          <a:prstGeom prst="rect">
            <a:avLst/>
          </a:prstGeom>
        </p:spPr>
        <p:txBody>
          <a:bodyPr lIns="86530" tIns="43265" rIns="86530" bIns="43265"/>
          <a:lstStyle>
            <a:lvl1pPr marL="0" indent="0" algn="ctr">
              <a:buNone/>
              <a:defRPr/>
            </a:lvl1pPr>
            <a:lvl2pPr marL="432648" indent="0" algn="ctr">
              <a:buNone/>
              <a:defRPr/>
            </a:lvl2pPr>
            <a:lvl3pPr marL="865297" indent="0" algn="ctr">
              <a:buNone/>
              <a:defRPr/>
            </a:lvl3pPr>
            <a:lvl4pPr marL="1297945" indent="0" algn="ctr">
              <a:buNone/>
              <a:defRPr/>
            </a:lvl4pPr>
            <a:lvl5pPr marL="1730593" indent="0" algn="ctr">
              <a:buNone/>
              <a:defRPr/>
            </a:lvl5pPr>
            <a:lvl6pPr marL="2163242" indent="0" algn="ctr">
              <a:buNone/>
              <a:defRPr/>
            </a:lvl6pPr>
            <a:lvl7pPr marL="2595890" indent="0" algn="ctr">
              <a:buNone/>
              <a:defRPr/>
            </a:lvl7pPr>
            <a:lvl8pPr marL="3028539" indent="0" algn="ctr">
              <a:buNone/>
              <a:defRPr/>
            </a:lvl8pPr>
            <a:lvl9pPr marL="3461187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138644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4488" y="188640"/>
            <a:ext cx="8925468" cy="834660"/>
          </a:xfrm>
          <a:prstGeom prst="rect">
            <a:avLst/>
          </a:prstGeom>
        </p:spPr>
        <p:txBody>
          <a:bodyPr lIns="86530" tIns="43265" rIns="86530" bIns="43265"/>
          <a:lstStyle>
            <a:lvl1pPr algn="l">
              <a:defRPr sz="36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4488" y="1196752"/>
            <a:ext cx="9073008" cy="5256584"/>
          </a:xfrm>
          <a:prstGeom prst="rect">
            <a:avLst/>
          </a:prstGeom>
        </p:spPr>
        <p:txBody>
          <a:bodyPr lIns="86530" tIns="43265" rIns="86530" bIns="43265"/>
          <a:lstStyle>
            <a:lvl1pPr>
              <a:buFont typeface="Wingdings" panose="05000000000000000000" pitchFamily="2" charset="2"/>
              <a:buChar char="v"/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776B8F-9164-9D4D-8306-BF860F1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6505054"/>
            <a:ext cx="504056" cy="328612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ea typeface="ＭＳ Ｐゴシック" panose="020B0600070205080204" pitchFamily="34" charset="-128"/>
              </a:defRPr>
            </a:lvl1pPr>
          </a:lstStyle>
          <a:p>
            <a:pPr algn="r">
              <a:defRPr/>
            </a:pPr>
            <a:fld id="{8C3D6D35-F725-E34F-B8B5-CF16394E8F4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919787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age 1" descr="i-GreenGreen">
            <a:extLst>
              <a:ext uri="{FF2B5EF4-FFF2-40B4-BE49-F238E27FC236}">
                <a16:creationId xmlns:a16="http://schemas.microsoft.com/office/drawing/2014/main" id="{8345EEDC-AC52-0D44-97B4-455F90FCDD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469" y="116632"/>
            <a:ext cx="76506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94" r:id="rId1"/>
    <p:sldLayoutId id="2147488795" r:id="rId2"/>
  </p:sldLayoutIdLst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3264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6pPr>
      <a:lvl7pPr marL="865297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7pPr>
      <a:lvl8pPr marL="1297945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8pPr>
      <a:lvl9pPr marL="1730593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23850" indent="-32385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01675" indent="-26987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81088" indent="-2159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512888" indent="-217488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0"/>
        </a:defRPr>
      </a:lvl4pPr>
      <a:lvl5pPr marL="1946275" indent="-2159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0"/>
        </a:defRPr>
      </a:lvl5pPr>
      <a:lvl6pPr marL="2379566" indent="-21632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2812214" indent="-21632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244863" indent="-21632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677511" indent="-21632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648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5297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945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0593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3242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5890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8539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1187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6E4D9BE-9123-BF49-80C6-30F4ABA5F8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76536" y="764704"/>
            <a:ext cx="8242300" cy="2448272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fr-FR" altLang="fr-FR" sz="40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COBE – SECTION GOLF</a:t>
            </a:r>
            <a:br>
              <a:rPr lang="fr-FR" altLang="fr-FR" sz="4000" b="1" i="1" u="sng" dirty="0">
                <a:solidFill>
                  <a:srgbClr val="333399"/>
                </a:solidFill>
                <a:ea typeface="ＭＳ Ｐゴシック" panose="020B0600070205080204" pitchFamily="34" charset="-128"/>
              </a:rPr>
            </a:br>
            <a:r>
              <a:rPr lang="fr-FR" altLang="fr-FR" sz="4000" b="1" i="1" u="sng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Assemblée Générale</a:t>
            </a:r>
            <a:br>
              <a:rPr lang="fr-FR" altLang="fr-FR" sz="40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</a:br>
            <a:r>
              <a:rPr lang="fr-FR" altLang="fr-FR" sz="22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  </a:t>
            </a:r>
            <a:br>
              <a:rPr lang="fr-FR" altLang="fr-FR" sz="36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</a:br>
            <a:r>
              <a:rPr lang="fr-FR" altLang="fr-FR" sz="36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Présentation</a:t>
            </a:r>
            <a:br>
              <a:rPr lang="fr-FR" altLang="fr-FR" sz="40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</a:br>
            <a:endParaRPr lang="fr-FR" altLang="fr-FR" sz="3800" b="1" i="1" dirty="0">
              <a:solidFill>
                <a:srgbClr val="3333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1EDAD07-E616-4654-A785-0F1257BD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5024"/>
            <a:ext cx="9906000" cy="2880320"/>
          </a:xfrm>
          <a:prstGeom prst="rect">
            <a:avLst/>
          </a:prstGeom>
        </p:spPr>
      </p:pic>
    </p:spTree>
  </p:cSld>
  <p:clrMapOvr>
    <a:masterClrMapping/>
  </p:clrMapOvr>
  <p:transition spd="slow" advTm="231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C30F8-D1B6-4297-83C1-744DD4C8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CHAMPIONNAT EQUIPE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B98C7B-1020-4DD7-AB5B-01FE2311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10</a:t>
            </a:fld>
            <a:endParaRPr lang="fr-FR" alt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4344F8EE-3CE6-426D-9869-70D5D48A6C5C}"/>
              </a:ext>
            </a:extLst>
          </p:cNvPr>
          <p:cNvSpPr/>
          <p:nvPr/>
        </p:nvSpPr>
        <p:spPr bwMode="auto">
          <a:xfrm>
            <a:off x="4555190" y="3429000"/>
            <a:ext cx="504056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C0F517-51DD-4686-8122-4C29BE203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00" y="4014984"/>
            <a:ext cx="3107012" cy="14401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539738-0828-4335-80AC-7F2457A5A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55" y="1566121"/>
            <a:ext cx="75533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286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D2CC4-8ED2-4388-BAD7-6E63A780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Compétitions Externe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7EB0DD-245D-41F8-BE9C-5ADBAB2D1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Golf Entreprises - Seniors</a:t>
            </a:r>
          </a:p>
          <a:p>
            <a:pPr lvl="1"/>
            <a:r>
              <a:rPr lang="fr-FR" dirty="0"/>
              <a:t>Pas de championnat en 2020 suite à Confinement</a:t>
            </a:r>
          </a:p>
          <a:p>
            <a:pPr lvl="1"/>
            <a:r>
              <a:rPr lang="fr-FR" dirty="0"/>
              <a:t>Quelques rencontres amicales (où C. Quinton et F. Luccioni ont brillé)</a:t>
            </a:r>
          </a:p>
          <a:p>
            <a:pPr marL="431800" lvl="1" indent="0">
              <a:buNone/>
            </a:pPr>
            <a:r>
              <a:rPr lang="fr-FR" b="1"/>
              <a:t>=&gt; 2021 </a:t>
            </a:r>
            <a:r>
              <a:rPr lang="fr-FR" b="1" dirty="0"/>
              <a:t>: L’équipe COBE-Golf reste en 1ere Division – </a:t>
            </a:r>
            <a:r>
              <a:rPr lang="fr-FR" b="1"/>
              <a:t>Yes !</a:t>
            </a:r>
            <a:endParaRPr lang="fr-FR" b="1" dirty="0"/>
          </a:p>
          <a:p>
            <a:pPr marL="0" indent="0">
              <a:buNone/>
            </a:pPr>
            <a:endParaRPr lang="fr-FR" sz="1800" dirty="0"/>
          </a:p>
          <a:p>
            <a:r>
              <a:rPr lang="fr-FR" dirty="0"/>
              <a:t> Golf Entreprises - Actifs</a:t>
            </a:r>
          </a:p>
          <a:p>
            <a:pPr lvl="1"/>
            <a:r>
              <a:rPr lang="fr-FR" dirty="0"/>
              <a:t>Pas de championnat en 2020 suite à Confinement </a:t>
            </a:r>
          </a:p>
          <a:p>
            <a:pPr lvl="1"/>
            <a:r>
              <a:rPr lang="fr-FR" dirty="0"/>
              <a:t>2021 : Equipe à renforcer pour repartir en 2eme division</a:t>
            </a:r>
          </a:p>
          <a:p>
            <a:pPr lvl="1"/>
            <a:endParaRPr lang="fr-FR" sz="1800" dirty="0"/>
          </a:p>
          <a:p>
            <a:r>
              <a:rPr lang="fr-FR" dirty="0"/>
              <a:t> </a:t>
            </a:r>
            <a:r>
              <a:rPr lang="fr-FR" dirty="0" err="1"/>
              <a:t>Corber</a:t>
            </a:r>
            <a:r>
              <a:rPr lang="fr-FR" dirty="0"/>
              <a:t> Cup: Victoire du … COBE – Bravo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05DD89-D12F-4F84-AFD0-2DC16CB5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11</a:t>
            </a:fld>
            <a:endParaRPr lang="fr-FR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D4E502-3A15-49C9-9563-79DA4A6B2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64" y="5103721"/>
            <a:ext cx="5477048" cy="11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4667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889BD-4F4B-45B0-ABF0-76CDA6A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INDEX 2020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BD177A-8CC1-46A5-AB6F-5B72C9074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5373216"/>
            <a:ext cx="9073008" cy="1080120"/>
          </a:xfrm>
        </p:spPr>
        <p:txBody>
          <a:bodyPr/>
          <a:lstStyle/>
          <a:p>
            <a:r>
              <a:rPr lang="fr-FR" dirty="0"/>
              <a:t> 2019: impact nouveaux membres à 54</a:t>
            </a:r>
          </a:p>
          <a:p>
            <a:r>
              <a:rPr lang="fr-FR" dirty="0"/>
              <a:t> 2020: impact nouveau système WHS (+ 2pts en moyenne)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07425-3C93-493A-A2EB-B92E369B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12</a:t>
            </a:fld>
            <a:endParaRPr lang="fr-FR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084E27-BB76-4920-8465-A5D6F8A88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836712"/>
            <a:ext cx="82809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686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889BD-4F4B-45B0-ABF0-76CDA6A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INDEX 2020 (à fin novembre)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BD177A-8CC1-46A5-AB6F-5B72C9074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124744"/>
            <a:ext cx="9289032" cy="5328592"/>
          </a:xfrm>
        </p:spPr>
        <p:txBody>
          <a:bodyPr/>
          <a:lstStyle/>
          <a:p>
            <a:r>
              <a:rPr lang="fr-FR" dirty="0"/>
              <a:t> Meilleure progression</a:t>
            </a:r>
          </a:p>
          <a:p>
            <a:pPr marL="431800" lvl="1" indent="0">
              <a:buNone/>
            </a:pPr>
            <a:r>
              <a:rPr lang="fr-FR" b="1" dirty="0"/>
              <a:t>		Rookie					Historiques</a:t>
            </a:r>
          </a:p>
          <a:p>
            <a:pPr marL="828675" lvl="1" indent="-342900">
              <a:buFont typeface="+mj-lt"/>
              <a:buAutoNum type="arabicPeriod"/>
            </a:pPr>
            <a:r>
              <a:rPr lang="fr-FR" sz="1800" dirty="0"/>
              <a:t>J. MITCHELL:   22,7  (54,0 =&gt; 31,3)		1.  B. SEGURA: 	5,4  (32,9 =&gt; 27,5)</a:t>
            </a:r>
          </a:p>
          <a:p>
            <a:pPr marL="828675" lvl="1" indent="-342900">
              <a:buFont typeface="+mj-lt"/>
              <a:buAutoNum type="arabicPeriod"/>
            </a:pPr>
            <a:r>
              <a:rPr lang="fr-FR" sz="1800" dirty="0"/>
              <a:t>R. RISSE: 	      19,1   (54,0 =&gt; 34,9)		2.  JL. PONCHON	1,5  (25,5 =&gt; 24,0)</a:t>
            </a:r>
          </a:p>
          <a:p>
            <a:pPr marL="828675" lvl="1" indent="-342900">
              <a:buFont typeface="+mj-lt"/>
              <a:buAutoNum type="arabicPeriod"/>
            </a:pPr>
            <a:r>
              <a:rPr lang="fr-FR" sz="1800" dirty="0"/>
              <a:t>S. BRADLEY:    15,5   (54,0 =&gt; 38,5)		3.  I. AUBOEUF	0,2  (38,0 =&gt; 37,8)</a:t>
            </a:r>
          </a:p>
          <a:p>
            <a:pPr marL="1295400" lvl="3" indent="0">
              <a:buNone/>
            </a:pPr>
            <a:endParaRPr lang="fr-FR" sz="1400" dirty="0"/>
          </a:p>
          <a:p>
            <a:pPr marL="449262" indent="-342900"/>
            <a:r>
              <a:rPr lang="fr-FR" dirty="0"/>
              <a:t>TOP 10 WHS: 	</a:t>
            </a:r>
            <a:r>
              <a:rPr lang="fr-FR" sz="1600" b="0" dirty="0"/>
              <a:t>1.  C. QUINTON	11,7</a:t>
            </a:r>
            <a:endParaRPr lang="fr-FR" b="0" dirty="0"/>
          </a:p>
          <a:p>
            <a:pPr marL="106362" indent="0">
              <a:buNone/>
            </a:pPr>
            <a:r>
              <a:rPr lang="fr-FR" sz="1600" b="0" dirty="0"/>
              <a:t>			2.  G. BRADLEY	14,5</a:t>
            </a:r>
          </a:p>
          <a:p>
            <a:pPr marL="106362" indent="0">
              <a:buNone/>
            </a:pPr>
            <a:r>
              <a:rPr lang="fr-FR" sz="1600" b="0" dirty="0"/>
              <a:t>			3.  S. MAZIERES	17,2</a:t>
            </a:r>
          </a:p>
          <a:p>
            <a:pPr marL="1295400" lvl="3" indent="0">
              <a:buNone/>
            </a:pPr>
            <a:r>
              <a:rPr lang="fr-FR" dirty="0"/>
              <a:t>		4.  P. LERMUSIAUX	21,8</a:t>
            </a:r>
          </a:p>
          <a:p>
            <a:pPr marL="1295400" lvl="3" indent="0">
              <a:buNone/>
            </a:pPr>
            <a:r>
              <a:rPr lang="fr-FR" dirty="0"/>
              <a:t>		5.  M. CHANRION	22,1		Moyenne 2020: 20,8</a:t>
            </a:r>
          </a:p>
          <a:p>
            <a:pPr marL="1295400" lvl="3" indent="0">
              <a:buNone/>
            </a:pPr>
            <a:r>
              <a:rPr lang="fr-FR" dirty="0"/>
              <a:t>		6.  B. CARMOIN	22,6		Moyenne 2019: 18,8</a:t>
            </a:r>
          </a:p>
          <a:p>
            <a:pPr marL="1295400" lvl="3" indent="0">
              <a:buNone/>
            </a:pPr>
            <a:r>
              <a:rPr lang="fr-FR" dirty="0"/>
              <a:t>		7.  Y. KOMORN	23,4</a:t>
            </a:r>
          </a:p>
          <a:p>
            <a:pPr marL="1295400" lvl="3" indent="0">
              <a:buNone/>
            </a:pPr>
            <a:r>
              <a:rPr lang="fr-FR" dirty="0"/>
              <a:t>		8.  F. BIGOT	23,6</a:t>
            </a:r>
          </a:p>
          <a:p>
            <a:pPr marL="1295400" lvl="3" indent="0">
              <a:buNone/>
            </a:pPr>
            <a:r>
              <a:rPr lang="fr-FR" dirty="0"/>
              <a:t>		9.  JL. PONCHON	24,0</a:t>
            </a:r>
          </a:p>
          <a:p>
            <a:pPr marL="1295400" lvl="3" indent="0">
              <a:buNone/>
            </a:pPr>
            <a:r>
              <a:rPr lang="fr-FR" dirty="0"/>
              <a:t>		10. H. SOUCHE	27,5</a:t>
            </a:r>
          </a:p>
          <a:p>
            <a:endParaRPr lang="fr-FR" dirty="0"/>
          </a:p>
          <a:p>
            <a:pPr marL="1638300" lvl="3" indent="-3429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07425-3C93-493A-A2EB-B92E369B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213000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EAEF2-DA59-450D-84C5-87B90C06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26" y="2594340"/>
            <a:ext cx="8925468" cy="834660"/>
          </a:xfrm>
        </p:spPr>
        <p:txBody>
          <a:bodyPr/>
          <a:lstStyle/>
          <a:p>
            <a:pPr algn="ctr"/>
            <a:r>
              <a:rPr lang="fr-FR" dirty="0"/>
              <a:t>FINANCE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D7E464-F353-4868-AD73-E7BF9346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260277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D2CC4-8ED2-4388-BAD7-6E63A780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2020 – Budget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7EB0DD-245D-41F8-BE9C-5ADBAB2D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248470"/>
            <a:ext cx="9433048" cy="5256584"/>
          </a:xfrm>
        </p:spPr>
        <p:txBody>
          <a:bodyPr/>
          <a:lstStyle/>
          <a:p>
            <a:r>
              <a:rPr lang="fr-FR" dirty="0"/>
              <a:t> Bilan 2020 : en léger bénéfice</a:t>
            </a:r>
          </a:p>
          <a:p>
            <a:pPr lvl="1"/>
            <a:r>
              <a:rPr lang="fr-FR" dirty="0"/>
              <a:t>Pas de dépenses suite à l’annulation des compétitions externes</a:t>
            </a:r>
          </a:p>
          <a:p>
            <a:pPr lvl="1"/>
            <a:r>
              <a:rPr lang="fr-FR" dirty="0"/>
              <a:t>Bonne maitrise des autres postes</a:t>
            </a:r>
          </a:p>
          <a:p>
            <a:pPr lvl="1"/>
            <a:r>
              <a:rPr lang="fr-FR" dirty="0"/>
              <a:t>Subvention COBE maintenue à 8 000 €</a:t>
            </a:r>
            <a:endParaRPr lang="fr-FR" b="1" dirty="0"/>
          </a:p>
          <a:p>
            <a:pPr marL="0" indent="0">
              <a:buNone/>
            </a:pPr>
            <a:endParaRPr lang="fr-FR" sz="1200" dirty="0"/>
          </a:p>
          <a:p>
            <a:r>
              <a:rPr lang="fr-FR" dirty="0"/>
              <a:t> Budget 2021 : en léger déficit </a:t>
            </a:r>
          </a:p>
          <a:p>
            <a:pPr lvl="1"/>
            <a:r>
              <a:rPr lang="fr-FR" dirty="0"/>
              <a:t>Hypothèse année « normale » sur les sorties, les compétitions, ….</a:t>
            </a:r>
          </a:p>
          <a:p>
            <a:pPr lvl="1"/>
            <a:r>
              <a:rPr lang="fr-FR" dirty="0"/>
              <a:t>Maintien de 4 droits au Verger malgré un surcout important: + 100% vs Mionnay</a:t>
            </a:r>
          </a:p>
          <a:p>
            <a:pPr lvl="2"/>
            <a:r>
              <a:rPr lang="fr-FR" dirty="0"/>
              <a:t>+ 30 % sur le prix des droits de jeu et - 60 % de joueurs possibles par carte</a:t>
            </a:r>
          </a:p>
          <a:p>
            <a:pPr marL="431800" lvl="1" indent="0">
              <a:buNone/>
            </a:pPr>
            <a:r>
              <a:rPr lang="fr-FR" dirty="0"/>
              <a:t>=&gt; Le surcout est de 2500 € et cette situation devra être revue et corrigée pour 2022</a:t>
            </a:r>
          </a:p>
          <a:p>
            <a:pPr lvl="1"/>
            <a:r>
              <a:rPr lang="fr-FR" dirty="0"/>
              <a:t>Test d’une nouvelle activité de formation en groupe sur Verger si les conditions le permettent (voir p.17)</a:t>
            </a:r>
          </a:p>
          <a:p>
            <a:pPr lvl="1"/>
            <a:r>
              <a:rPr lang="fr-FR" dirty="0"/>
              <a:t>Subvention maintenue à 8 000 €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05DD89-D12F-4F84-AFD0-2DC16CB5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581246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EAEF2-DA59-450D-84C5-87B90C06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26" y="2594340"/>
            <a:ext cx="8925468" cy="834660"/>
          </a:xfrm>
        </p:spPr>
        <p:txBody>
          <a:bodyPr/>
          <a:lstStyle/>
          <a:p>
            <a:pPr algn="ctr"/>
            <a:r>
              <a:rPr lang="fr-FR" dirty="0"/>
              <a:t>POINTS SPECIFIQUES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D7E464-F353-4868-AD73-E7BF9346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642010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58AD2-D4AB-482C-9FAF-ED1BE86D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2F12BF-9D49-4228-8638-71802045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Besoin exprimé (sondage) d’avoir une activité de formation </a:t>
            </a:r>
            <a:endParaRPr lang="fr-FR" sz="2400" dirty="0"/>
          </a:p>
          <a:p>
            <a:pPr lvl="1"/>
            <a:r>
              <a:rPr lang="fr-FR" dirty="0"/>
              <a:t>Favorable (mais non prioritaire) / doit être en Groupe</a:t>
            </a:r>
          </a:p>
          <a:p>
            <a:pPr lvl="1"/>
            <a:r>
              <a:rPr lang="fr-FR" dirty="0"/>
              <a:t>Formule Mionnay OK mais pas assez connue (besoin de diffuser plus)</a:t>
            </a:r>
          </a:p>
          <a:p>
            <a:pPr lvl="1"/>
            <a:r>
              <a:rPr lang="fr-FR" dirty="0"/>
              <a:t>Besoin aussi sur Verger où il n’y a rien</a:t>
            </a:r>
          </a:p>
          <a:p>
            <a:pPr lvl="1"/>
            <a:endParaRPr lang="fr-FR" sz="1800" dirty="0"/>
          </a:p>
          <a:p>
            <a:r>
              <a:rPr lang="fr-FR" dirty="0"/>
              <a:t> Proposition si ou quand les conditions sanitaires le permettront</a:t>
            </a:r>
          </a:p>
          <a:p>
            <a:pPr lvl="1"/>
            <a:r>
              <a:rPr lang="fr-FR" sz="1800" dirty="0"/>
              <a:t>Booster la formule Mionnay (cours à thème)			</a:t>
            </a:r>
          </a:p>
          <a:p>
            <a:pPr lvl="2"/>
            <a:r>
              <a:rPr lang="fr-FR" sz="1600" dirty="0"/>
              <a:t>Communication par Newsletter =&gt; YK</a:t>
            </a:r>
          </a:p>
          <a:p>
            <a:pPr lvl="2"/>
            <a:r>
              <a:rPr lang="fr-FR" sz="1600" dirty="0"/>
              <a:t>Suivi / Relance / Organisation groupe =&gt; FL</a:t>
            </a:r>
          </a:p>
          <a:p>
            <a:pPr lvl="1"/>
            <a:r>
              <a:rPr lang="fr-FR" sz="1800" dirty="0"/>
              <a:t>Nouvelle formule Groupe au Verger à tester</a:t>
            </a:r>
          </a:p>
          <a:p>
            <a:pPr lvl="2"/>
            <a:r>
              <a:rPr lang="fr-FR" sz="1600" dirty="0"/>
              <a:t>Groupe de 6 à 8 personnes</a:t>
            </a:r>
          </a:p>
          <a:p>
            <a:pPr lvl="2"/>
            <a:r>
              <a:rPr lang="fr-FR" sz="1600" dirty="0"/>
              <a:t>Cours de 1h30 par mois sur 10 mois et à dates préfixées</a:t>
            </a:r>
          </a:p>
          <a:p>
            <a:pPr lvl="2"/>
            <a:r>
              <a:rPr lang="fr-FR" sz="1600" dirty="0"/>
              <a:t>Coûts: environ 240 € / personne</a:t>
            </a:r>
          </a:p>
          <a:p>
            <a:pPr lvl="2"/>
            <a:r>
              <a:rPr lang="fr-FR" sz="1600" dirty="0"/>
              <a:t>Subvention 25% soit 60€/p (reste 180 €/personne)</a:t>
            </a:r>
          </a:p>
          <a:p>
            <a:pPr lvl="2"/>
            <a:endParaRPr lang="fr-FR" sz="1600" dirty="0"/>
          </a:p>
          <a:p>
            <a:pPr marL="865188" lvl="2" indent="0">
              <a:buNone/>
            </a:pPr>
            <a:endParaRPr lang="fr-FR" sz="16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0A735-9488-454A-84C9-9D79BF2A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D6D35-F725-E34F-B8B5-CF16394E8F4E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1426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05B5C-B150-403C-B934-6F7E7F87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12B2A-04C7-47AE-A2EA-B03631F2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412776"/>
            <a:ext cx="9361040" cy="5040560"/>
          </a:xfrm>
        </p:spPr>
        <p:txBody>
          <a:bodyPr/>
          <a:lstStyle/>
          <a:p>
            <a:r>
              <a:rPr lang="fr-FR" dirty="0"/>
              <a:t> Conseil 2020: Composition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Conseil 2021: Reconduction de la même équipe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8042B5-BF52-4D73-A77C-CFBEA4D8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18</a:t>
            </a:fld>
            <a:endParaRPr lang="fr-FR" altLang="fr-FR"/>
          </a:p>
        </p:txBody>
      </p:sp>
      <p:graphicFrame>
        <p:nvGraphicFramePr>
          <p:cNvPr id="5" name="Group 63">
            <a:extLst>
              <a:ext uri="{FF2B5EF4-FFF2-40B4-BE49-F238E27FC236}">
                <a16:creationId xmlns:a16="http://schemas.microsoft.com/office/drawing/2014/main" id="{4DB98F5A-4041-4055-B05E-71D3B8D37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17185"/>
              </p:ext>
            </p:extLst>
          </p:nvPr>
        </p:nvGraphicFramePr>
        <p:xfrm>
          <a:off x="2000672" y="1941631"/>
          <a:ext cx="6555383" cy="3025585"/>
        </p:xfrm>
        <a:graphic>
          <a:graphicData uri="http://schemas.openxmlformats.org/drawingml/2006/table">
            <a:tbl>
              <a:tblPr/>
              <a:tblGrid>
                <a:gridCol w="356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Président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Patrick LERMUSIAUX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Vice-président – Secrétaire / Webmaster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Yves KOMORN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Trésorière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Marie-Antoinette CARMOIN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Référent compétitions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Christophe QUINTON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Formation / Référente Règles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Françoise LUCCIONI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30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Administrateur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Félix BIGOT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Administrateur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Gérard BRADLEY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704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Administrateur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Isabelle AUBOEUF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64900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58AD2-D4AB-482C-9FAF-ED1BE86D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2F12BF-9D49-4228-8638-71802045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 Activités 2020 / Préparation 2021</a:t>
            </a:r>
          </a:p>
          <a:p>
            <a:pPr lvl="1"/>
            <a:r>
              <a:rPr lang="fr-FR" dirty="0"/>
              <a:t>Membres</a:t>
            </a:r>
            <a:endParaRPr lang="fr-FR" sz="2000" dirty="0"/>
          </a:p>
          <a:p>
            <a:pPr lvl="1"/>
            <a:r>
              <a:rPr lang="fr-FR" sz="2000" dirty="0"/>
              <a:t>Droits de jeu</a:t>
            </a:r>
          </a:p>
          <a:p>
            <a:pPr lvl="1"/>
            <a:r>
              <a:rPr lang="fr-FR" sz="2000" dirty="0"/>
              <a:t>Sorties</a:t>
            </a:r>
          </a:p>
          <a:p>
            <a:pPr lvl="1"/>
            <a:r>
              <a:rPr lang="fr-FR" sz="2000" dirty="0"/>
              <a:t>Compétitions internes</a:t>
            </a:r>
          </a:p>
          <a:p>
            <a:pPr lvl="1"/>
            <a:r>
              <a:rPr lang="fr-FR" dirty="0"/>
              <a:t>Compétitions externes</a:t>
            </a:r>
            <a:endParaRPr lang="fr-FR" sz="2000" dirty="0"/>
          </a:p>
          <a:p>
            <a:pPr lvl="1"/>
            <a:r>
              <a:rPr lang="fr-FR" sz="2000" dirty="0"/>
              <a:t>Index</a:t>
            </a:r>
          </a:p>
          <a:p>
            <a:endParaRPr lang="fr-FR" sz="1200" dirty="0"/>
          </a:p>
          <a:p>
            <a:r>
              <a:rPr lang="fr-FR" sz="2400" dirty="0"/>
              <a:t> Finance</a:t>
            </a:r>
          </a:p>
          <a:p>
            <a:endParaRPr lang="fr-FR" sz="1200" dirty="0"/>
          </a:p>
          <a:p>
            <a:r>
              <a:rPr lang="fr-FR" sz="2400" dirty="0"/>
              <a:t> Points </a:t>
            </a:r>
            <a:r>
              <a:rPr lang="fr-FR" dirty="0"/>
              <a:t>spécifiques</a:t>
            </a:r>
            <a:endParaRPr lang="fr-FR" sz="2000" dirty="0"/>
          </a:p>
          <a:p>
            <a:pPr lvl="1"/>
            <a:r>
              <a:rPr lang="fr-FR" sz="2000" dirty="0"/>
              <a:t>Formation</a:t>
            </a:r>
          </a:p>
          <a:p>
            <a:pPr lvl="1"/>
            <a:r>
              <a:rPr lang="fr-FR" dirty="0"/>
              <a:t>Conseil Administration 2021</a:t>
            </a:r>
            <a:endParaRPr lang="fr-FR" sz="20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0A735-9488-454A-84C9-9D79BF2A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D6D35-F725-E34F-B8B5-CF16394E8F4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382979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EAEF2-DA59-450D-84C5-87B90C06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04" y="2594340"/>
            <a:ext cx="8925468" cy="834660"/>
          </a:xfrm>
        </p:spPr>
        <p:txBody>
          <a:bodyPr/>
          <a:lstStyle/>
          <a:p>
            <a:pPr algn="ctr"/>
            <a:r>
              <a:rPr lang="fr-FR" dirty="0"/>
              <a:t>ACTIVITES 2020 – PREPARATION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D7E464-F353-4868-AD73-E7BF9346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271982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56F352-D79D-4C2C-A1DD-DC4E49F1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MEMBRES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321379-096F-4A0F-8C51-0C469D00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4725144"/>
            <a:ext cx="9073008" cy="1728192"/>
          </a:xfrm>
        </p:spPr>
        <p:txBody>
          <a:bodyPr/>
          <a:lstStyle/>
          <a:p>
            <a:r>
              <a:rPr lang="fr-FR" sz="2400" dirty="0"/>
              <a:t> 2020 : Année record après opération Découverte 2019</a:t>
            </a:r>
          </a:p>
          <a:p>
            <a:r>
              <a:rPr lang="fr-FR" sz="2400" dirty="0"/>
              <a:t> 2021 : </a:t>
            </a:r>
            <a:r>
              <a:rPr lang="fr-FR" dirty="0"/>
              <a:t>Globalement équivalent avec 45 adhérents à ce jour</a:t>
            </a:r>
          </a:p>
          <a:p>
            <a:pPr lvl="1"/>
            <a:r>
              <a:rPr lang="fr-FR" sz="1600" dirty="0"/>
              <a:t>Des sorties : D. </a:t>
            </a:r>
            <a:r>
              <a:rPr lang="fr-FR" sz="1600" dirty="0" err="1"/>
              <a:t>Zemerli</a:t>
            </a:r>
            <a:r>
              <a:rPr lang="fr-FR" sz="1600" dirty="0"/>
              <a:t>, G. Bouchet, F. Caret, F. Cottin, J. Pisani</a:t>
            </a:r>
          </a:p>
          <a:p>
            <a:pPr lvl="1"/>
            <a:r>
              <a:rPr lang="fr-FR" sz="1600" dirty="0"/>
              <a:t>Des entrées : JY Grand, F. Brigo, C. Fillon, O. Huang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AE0354-F877-4A47-BBC7-3564E25E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b="0" i="0" smtClean="0"/>
              <a:pPr algn="r">
                <a:defRPr/>
              </a:pPr>
              <a:t>4</a:t>
            </a:fld>
            <a:endParaRPr lang="fr-FR" altLang="fr-FR" b="0" i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4E9784-A7B1-4DB6-95CC-D22BB16A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786020"/>
            <a:ext cx="8856984" cy="388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064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D1FCFCB-B8B0-4DC1-84AC-C46C97E3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08720"/>
            <a:ext cx="89254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1C8C912-19F7-4A7C-A738-11A9823E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DROITS DE JEU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27F506-44C5-4D15-ACEE-7077DB86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4581128"/>
            <a:ext cx="9073008" cy="1872208"/>
          </a:xfrm>
        </p:spPr>
        <p:txBody>
          <a:bodyPr/>
          <a:lstStyle/>
          <a:p>
            <a:r>
              <a:rPr lang="fr-FR" dirty="0"/>
              <a:t> 2020 : Stabilité - 16 Verger, 20 Mionnay (+ 7 CORPS)</a:t>
            </a:r>
          </a:p>
          <a:p>
            <a:r>
              <a:rPr lang="fr-FR" dirty="0"/>
              <a:t> 2021 : Reconduction à l’identique</a:t>
            </a:r>
          </a:p>
          <a:p>
            <a:pPr lvl="1"/>
            <a:r>
              <a:rPr lang="fr-FR" dirty="0"/>
              <a:t>4 cartes Verger et 4 cartes Mionnay</a:t>
            </a:r>
          </a:p>
          <a:p>
            <a:pPr lvl="1"/>
            <a:r>
              <a:rPr lang="fr-FR" dirty="0"/>
              <a:t>Point d’attention sur Verger avec des tarifs devenus très (trop) chers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7F6B49-4475-404B-AE8C-0967F2A8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075269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21F81-DBE1-4EE9-AFB4-CBBB8521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SORTIES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96AD87-A2BA-4709-9B36-34DE0174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6</a:t>
            </a:fld>
            <a:endParaRPr lang="fr-FR" alt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53885F6-5C66-4097-A494-6E39E29D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4437112"/>
            <a:ext cx="9410503" cy="1872208"/>
          </a:xfrm>
        </p:spPr>
        <p:txBody>
          <a:bodyPr/>
          <a:lstStyle/>
          <a:p>
            <a:r>
              <a:rPr lang="fr-FR" dirty="0"/>
              <a:t> 2020 : Bonne participation malgré (grâce ?) confinement </a:t>
            </a:r>
          </a:p>
          <a:p>
            <a:pPr lvl="1"/>
            <a:r>
              <a:rPr lang="fr-FR" dirty="0"/>
              <a:t>1 sortie annulée (Le Clou en Avril), 1 sortie reportée (Villette de </a:t>
            </a:r>
            <a:r>
              <a:rPr lang="fr-FR" dirty="0" err="1"/>
              <a:t>Nov</a:t>
            </a:r>
            <a:r>
              <a:rPr lang="fr-FR" dirty="0"/>
              <a:t> à Déc)</a:t>
            </a:r>
          </a:p>
          <a:p>
            <a:r>
              <a:rPr lang="fr-FR" dirty="0"/>
              <a:t> 2021 : Suivre sondage de l’année dernière et participation Actifs</a:t>
            </a:r>
          </a:p>
          <a:p>
            <a:pPr lvl="1"/>
            <a:r>
              <a:rPr lang="fr-FR" dirty="0"/>
              <a:t>5 Vendredi, 4 Samedi (participation Actifs en hausse)</a:t>
            </a:r>
          </a:p>
          <a:p>
            <a:pPr lvl="1"/>
            <a:r>
              <a:rPr lang="fr-FR" dirty="0"/>
              <a:t>Continuer sur les parcours proches de Lyon (notamment le Samedi pour Actifs)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BF2987-DF0F-40EB-9442-F11370DE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0" y="1196752"/>
            <a:ext cx="86085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3982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>
            <a:extLst>
              <a:ext uri="{FF2B5EF4-FFF2-40B4-BE49-F238E27FC236}">
                <a16:creationId xmlns:a16="http://schemas.microsoft.com/office/drawing/2014/main" id="{6DB9ADBA-C81E-5241-85C6-6668D2A09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905000"/>
            <a:ext cx="86026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8" tIns="47894" rIns="95788" bIns="47894">
            <a:spAutoFit/>
          </a:bodyPr>
          <a:lstStyle>
            <a:lvl1pPr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0641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12825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17650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06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812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384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956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28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210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endParaRPr lang="fr-FR" altLang="fr-FR" sz="210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46082" name="Espace réservé du numéro de diapositive 3">
            <a:extLst>
              <a:ext uri="{FF2B5EF4-FFF2-40B4-BE49-F238E27FC236}">
                <a16:creationId xmlns:a16="http://schemas.microsoft.com/office/drawing/2014/main" id="{E4DECB49-20AB-9740-B519-7B429DF9018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893051" y="6513513"/>
            <a:ext cx="1740470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01162AE-96BF-FF48-835B-50C02B269F99}" type="slidenum">
              <a:rPr lang="fr-FR" altLang="fr-FR" sz="1300" b="0" smtClean="0">
                <a:solidFill>
                  <a:srgbClr val="333399"/>
                </a:solidFill>
                <a:latin typeface="Calibri" panose="020F0502020204030204" pitchFamily="34" charset="0"/>
              </a:rPr>
              <a:pPr algn="r"/>
              <a:t>7</a:t>
            </a:fld>
            <a:endParaRPr lang="fr-FR" altLang="fr-FR" sz="1300" b="0" dirty="0">
              <a:solidFill>
                <a:srgbClr val="3333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Group 365">
            <a:extLst>
              <a:ext uri="{FF2B5EF4-FFF2-40B4-BE49-F238E27FC236}">
                <a16:creationId xmlns:a16="http://schemas.microsoft.com/office/drawing/2014/main" id="{154D4ABF-4BC4-7744-8310-5D53F7F6B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47104"/>
              </p:ext>
            </p:extLst>
          </p:nvPr>
        </p:nvGraphicFramePr>
        <p:xfrm>
          <a:off x="712265" y="1073751"/>
          <a:ext cx="8189913" cy="5110322"/>
        </p:xfrm>
        <a:graphic>
          <a:graphicData uri="http://schemas.openxmlformats.org/drawingml/2006/table">
            <a:tbl>
              <a:tblPr/>
              <a:tblGrid>
                <a:gridCol w="225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7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DATES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LIEUX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FORMULES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ORGANISATEURS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Vendredi 12 Mars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Annonay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P. Lermusiaux / R. Rigottier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3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Samedi 03 Avril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 Clou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Scramble à 3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M. Quinton / C. Quinton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3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Vendredi 7  Mai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La </a:t>
                      </a:r>
                      <a:r>
                        <a:rPr kumimoji="0" lang="fr-FR" altLang="fr-FR" sz="1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Sorelle</a:t>
                      </a:r>
                      <a:endParaRPr kumimoji="0" lang="fr-FR" altLang="fr-FR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 (facultatif)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I. Auboeuf / C. </a:t>
                      </a:r>
                      <a:r>
                        <a:rPr kumimoji="0" lang="fr-FR" altLang="fr-FR" sz="1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Vailhé</a:t>
                      </a:r>
                      <a:endParaRPr kumimoji="0" lang="fr-FR" altLang="fr-FR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3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Samedi 12 Juin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 Gouverneur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Montaplan</a:t>
                      </a:r>
                      <a:endParaRPr kumimoji="0" lang="fr-FR" altLang="fr-FR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 (facultatif)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G. Bradley / R. </a:t>
                      </a:r>
                      <a:r>
                        <a:rPr kumimoji="0" lang="fr-FR" altLang="fr-FR" sz="1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Rissé</a:t>
                      </a:r>
                      <a:endParaRPr kumimoji="0" lang="fr-FR" altLang="fr-FR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Vendredi 9 Juillet</a:t>
                      </a:r>
                      <a:endParaRPr kumimoji="0" lang="fr-FR" altLang="fr-FR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Macon La Salle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 balles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M. Chanrion / M. Falcand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Samedi 7 Août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La Tour de </a:t>
                      </a:r>
                      <a:r>
                        <a:rPr kumimoji="0" lang="fr-FR" altLang="fr-FR" sz="1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Salvagny</a:t>
                      </a:r>
                      <a:endParaRPr kumimoji="0" lang="fr-FR" altLang="fr-FR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 (facultatif)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JL. Ponchon / JM. Pujol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3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Jeudi 2 / Vendredi 3 Septembre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 définir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Sortie Marie-Antoinette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MA. Carmoin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10846"/>
                  </a:ext>
                </a:extLst>
              </a:tr>
              <a:tr h="4453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Vendredi 17 Septembre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La Bresse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 (facultatif)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Y. Komorn / J. Mitchell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3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Samedi 25 Septembre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Verger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CORBER CUP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Y. Komorn / C. Quinton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4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Samedi 9 Octobre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 Beaujolais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 (facultatif)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D. </a:t>
                      </a:r>
                      <a:r>
                        <a:rPr kumimoji="0" lang="fr-FR" altLang="fr-FR" sz="1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Dothal</a:t>
                      </a: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/ R. </a:t>
                      </a:r>
                      <a:r>
                        <a:rPr kumimoji="0" lang="fr-FR" altLang="fr-FR" sz="1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Boubal</a:t>
                      </a:r>
                      <a:endParaRPr kumimoji="0" lang="fr-FR" altLang="fr-FR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3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Vendredi 5 Novembre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Villette d’</a:t>
                      </a:r>
                      <a:r>
                        <a:rPr kumimoji="0" lang="fr-FR" altLang="fr-FR" sz="13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Anthon</a:t>
                      </a:r>
                      <a:endParaRPr kumimoji="0" lang="fr-FR" altLang="fr-FR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Les Sangliers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Course au drapeau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F. Bigot / F. Luccioni</a:t>
                      </a:r>
                    </a:p>
                  </a:txBody>
                  <a:tcPr marL="73626" marR="73626" marT="37950" marB="379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792258"/>
                  </a:ext>
                </a:extLst>
              </a:tr>
            </a:tbl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7E4D5557-431C-441F-81BF-3B48A74722FE}"/>
              </a:ext>
            </a:extLst>
          </p:cNvPr>
          <p:cNvSpPr txBox="1">
            <a:spLocks/>
          </p:cNvSpPr>
          <p:nvPr/>
        </p:nvSpPr>
        <p:spPr>
          <a:xfrm>
            <a:off x="344488" y="218076"/>
            <a:ext cx="8925468" cy="834660"/>
          </a:xfrm>
          <a:prstGeom prst="rect">
            <a:avLst/>
          </a:prstGeom>
        </p:spPr>
        <p:txBody>
          <a:bodyPr lIns="86530" tIns="43265" rIns="86530" bIns="4326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32648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865297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297945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730593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3600" i="0" kern="0" dirty="0"/>
              <a:t>SORTIES 2021</a:t>
            </a:r>
            <a:br>
              <a:rPr lang="fr-FR" sz="3600" i="0" kern="0" dirty="0"/>
            </a:br>
            <a:endParaRPr lang="fr-FR" sz="3600" i="0" kern="0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9D548-EC9B-4371-8ADC-F015895F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Compétitions interne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551AFC-E055-4AF5-AB4A-9D39465F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196752"/>
            <a:ext cx="9505056" cy="5256584"/>
          </a:xfrm>
        </p:spPr>
        <p:txBody>
          <a:bodyPr/>
          <a:lstStyle/>
          <a:p>
            <a:r>
              <a:rPr lang="fr-FR" dirty="0" err="1"/>
              <a:t>Ringer</a:t>
            </a:r>
            <a:r>
              <a:rPr lang="fr-FR" dirty="0"/>
              <a:t> Score (arrêté prématurément)</a:t>
            </a:r>
          </a:p>
          <a:p>
            <a:pPr lvl="1"/>
            <a:r>
              <a:rPr lang="fr-FR" dirty="0"/>
              <a:t>Mionnay: 11 participants – Vainqueur Net: G. Bradley – Brut: G. Bradley</a:t>
            </a:r>
          </a:p>
          <a:p>
            <a:pPr lvl="1"/>
            <a:r>
              <a:rPr lang="fr-FR" dirty="0"/>
              <a:t>Verger: 14 participants – Vainqueur Net: M. Guillaumin – Brut : G. Bradley</a:t>
            </a:r>
          </a:p>
          <a:p>
            <a:endParaRPr lang="fr-FR" sz="2000" dirty="0"/>
          </a:p>
          <a:p>
            <a:r>
              <a:rPr lang="fr-FR" dirty="0"/>
              <a:t>Championnat individuel Net (cumul) : G. Bradley</a:t>
            </a:r>
          </a:p>
          <a:p>
            <a:endParaRPr lang="fr-FR" dirty="0"/>
          </a:p>
          <a:p>
            <a:r>
              <a:rPr lang="fr-FR" dirty="0"/>
              <a:t>Championnat individuel Brut (moyenne): G. Bradley</a:t>
            </a:r>
            <a:endParaRPr lang="fr-FR" b="0" dirty="0"/>
          </a:p>
          <a:p>
            <a:pPr marL="0" indent="0">
              <a:buNone/>
            </a:pPr>
            <a:endParaRPr lang="fr-FR" sz="2000" dirty="0"/>
          </a:p>
          <a:p>
            <a:r>
              <a:rPr lang="fr-FR" dirty="0"/>
              <a:t>Championnat Equipe - Vainqueur: Pieds Nickelés</a:t>
            </a:r>
          </a:p>
          <a:p>
            <a:endParaRPr lang="fr-FR" sz="2000" dirty="0"/>
          </a:p>
          <a:p>
            <a:r>
              <a:rPr lang="fr-FR" dirty="0"/>
              <a:t>Match Play – Vainqueur : G. Bradley bat en finale F. Luccioni</a:t>
            </a:r>
          </a:p>
          <a:p>
            <a:pPr marL="431800" lvl="1" indent="0">
              <a:buNone/>
            </a:pPr>
            <a:r>
              <a:rPr lang="fr-FR" dirty="0"/>
              <a:t>		    Petite finale : P. Lermusiaux bat F. Bigot</a:t>
            </a:r>
            <a:endParaRPr lang="fr-FR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F1F3C6-88D2-40D0-8F55-231F8A03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520795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>
            <a:extLst>
              <a:ext uri="{FF2B5EF4-FFF2-40B4-BE49-F238E27FC236}">
                <a16:creationId xmlns:a16="http://schemas.microsoft.com/office/drawing/2014/main" id="{323ADCF4-CC81-0042-AD00-A47325664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905000"/>
            <a:ext cx="86026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8" tIns="47894" rIns="95788" bIns="47894">
            <a:spAutoFit/>
          </a:bodyPr>
          <a:lstStyle>
            <a:lvl1pPr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0641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12825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17650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06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812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384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956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28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210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endParaRPr lang="fr-FR" altLang="fr-FR" sz="210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58370" name="Espace réservé du numéro de diapositive 3">
            <a:extLst>
              <a:ext uri="{FF2B5EF4-FFF2-40B4-BE49-F238E27FC236}">
                <a16:creationId xmlns:a16="http://schemas.microsoft.com/office/drawing/2014/main" id="{B2214A56-8F00-BC48-8512-FCC2612B0A9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37376" y="6513513"/>
            <a:ext cx="1586087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300" b="0" dirty="0">
                <a:solidFill>
                  <a:srgbClr val="333399"/>
                </a:solidFill>
                <a:latin typeface="Calibri" panose="020F0502020204030204" pitchFamily="34" charset="0"/>
              </a:rPr>
              <a:t>	</a:t>
            </a:r>
            <a:fld id="{FD199AAD-FD6B-DD41-A412-FE4921335F05}" type="slidenum">
              <a:rPr lang="fr-FR" altLang="fr-FR" sz="1300" b="0" smtClean="0">
                <a:solidFill>
                  <a:srgbClr val="333399"/>
                </a:solidFill>
                <a:latin typeface="Calibri" panose="020F0502020204030204" pitchFamily="34" charset="0"/>
              </a:rPr>
              <a:pPr/>
              <a:t>9</a:t>
            </a:fld>
            <a:endParaRPr lang="fr-FR" altLang="fr-FR" sz="1300" b="0" dirty="0">
              <a:solidFill>
                <a:srgbClr val="333399"/>
              </a:solidFill>
              <a:latin typeface="Calibri" panose="020F0502020204030204" pitchFamily="34" charset="0"/>
            </a:endParaRPr>
          </a:p>
        </p:txBody>
      </p:sp>
      <p:sp>
        <p:nvSpPr>
          <p:cNvPr id="58372" name="Text Box 3">
            <a:extLst>
              <a:ext uri="{FF2B5EF4-FFF2-40B4-BE49-F238E27FC236}">
                <a16:creationId xmlns:a16="http://schemas.microsoft.com/office/drawing/2014/main" id="{62CDC557-F0B0-C548-AD15-A19157FD1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29" y="957347"/>
            <a:ext cx="1800200" cy="6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522" tIns="43261" rIns="86522" bIns="43261">
            <a:spAutoFit/>
          </a:bodyPr>
          <a:lstStyle>
            <a:lvl1pPr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</a:rPr>
              <a:t>Classement Net</a:t>
            </a:r>
          </a:p>
          <a:p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</a:rPr>
              <a:t>Total des Sorties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CA00E7C-570A-4D71-BBAC-8427D905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040" y="957347"/>
            <a:ext cx="3096344" cy="6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522" tIns="43261" rIns="86522" bIns="43261">
            <a:spAutoFit/>
          </a:bodyPr>
          <a:lstStyle>
            <a:lvl1pPr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</a:rPr>
              <a:t>Classement Brut</a:t>
            </a:r>
          </a:p>
          <a:p>
            <a:pPr algn="ctr"/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</a:rPr>
              <a:t>Moyenne des  Sorties (mini2)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5B78A7C-53DF-46EA-AE14-80926D9A77E9}"/>
              </a:ext>
            </a:extLst>
          </p:cNvPr>
          <p:cNvSpPr txBox="1">
            <a:spLocks/>
          </p:cNvSpPr>
          <p:nvPr/>
        </p:nvSpPr>
        <p:spPr>
          <a:xfrm>
            <a:off x="344488" y="188640"/>
            <a:ext cx="8925468" cy="834660"/>
          </a:xfrm>
          <a:prstGeom prst="rect">
            <a:avLst/>
          </a:prstGeom>
        </p:spPr>
        <p:txBody>
          <a:bodyPr lIns="86530" tIns="43265" rIns="86530" bIns="4326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32648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865297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297945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730593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3600" i="0" kern="0" dirty="0"/>
              <a:t>CHAMPIONNATS INDIVIDUELS</a:t>
            </a:r>
            <a:br>
              <a:rPr lang="fr-FR" sz="3600" i="0" kern="0" dirty="0"/>
            </a:br>
            <a:endParaRPr lang="fr-FR" sz="3600" i="0" kern="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94CD84C-70D0-4BC5-9A9F-ED32691A9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06403"/>
              </p:ext>
            </p:extLst>
          </p:nvPr>
        </p:nvGraphicFramePr>
        <p:xfrm>
          <a:off x="1280592" y="1700808"/>
          <a:ext cx="2520279" cy="4812701"/>
        </p:xfrm>
        <a:graphic>
          <a:graphicData uri="http://schemas.openxmlformats.org/drawingml/2006/table">
            <a:tbl>
              <a:tblPr/>
              <a:tblGrid>
                <a:gridCol w="367488">
                  <a:extLst>
                    <a:ext uri="{9D8B030D-6E8A-4147-A177-3AD203B41FA5}">
                      <a16:colId xmlns:a16="http://schemas.microsoft.com/office/drawing/2014/main" val="3891803647"/>
                    </a:ext>
                  </a:extLst>
                </a:gridCol>
                <a:gridCol w="886443">
                  <a:extLst>
                    <a:ext uri="{9D8B030D-6E8A-4147-A177-3AD203B41FA5}">
                      <a16:colId xmlns:a16="http://schemas.microsoft.com/office/drawing/2014/main" val="1686337800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877442246"/>
                    </a:ext>
                  </a:extLst>
                </a:gridCol>
                <a:gridCol w="707665">
                  <a:extLst>
                    <a:ext uri="{9D8B030D-6E8A-4147-A177-3AD203B41FA5}">
                      <a16:colId xmlns:a16="http://schemas.microsoft.com/office/drawing/2014/main" val="3141724015"/>
                    </a:ext>
                  </a:extLst>
                </a:gridCol>
              </a:tblGrid>
              <a:tr h="1178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Nbre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391557"/>
                  </a:ext>
                </a:extLst>
              </a:tr>
              <a:tr h="1178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Sorties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649474"/>
                  </a:ext>
                </a:extLst>
              </a:tr>
              <a:tr h="1178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Général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817022"/>
                  </a:ext>
                </a:extLst>
              </a:tr>
              <a:tr h="1178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849976"/>
                  </a:ext>
                </a:extLst>
              </a:tr>
              <a:tr h="1347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BRADLEY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048103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72614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LERMUSIAUX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048504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KOMORN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359110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FUNDAKOWSKI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900244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44374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193566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LUCCIONI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806690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MITCHELL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719416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127266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FALCAND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406470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MAZIERES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549551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MATHIEU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717753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BOUBAL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812086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CARMOIN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056121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DOTHAL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269786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RIGOTTIER-GOIS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549867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352727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PONCHON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059643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AUBOEUF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865591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069626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BRADLEY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209394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CHANRION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604427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VAILHE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95529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SOUCHE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488540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BISSUEL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958438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MOURLAN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043236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DELATTRE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263491"/>
                  </a:ext>
                </a:extLst>
              </a:tr>
              <a:tr h="1448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364325"/>
                  </a:ext>
                </a:extLst>
              </a:tr>
              <a:tr h="151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MURARD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894376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13B57BD-58E5-4188-8B75-12AD84F22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77099"/>
              </p:ext>
            </p:extLst>
          </p:nvPr>
        </p:nvGraphicFramePr>
        <p:xfrm>
          <a:off x="5582671" y="1792007"/>
          <a:ext cx="2557082" cy="4351346"/>
        </p:xfrm>
        <a:graphic>
          <a:graphicData uri="http://schemas.openxmlformats.org/drawingml/2006/table">
            <a:tbl>
              <a:tblPr/>
              <a:tblGrid>
                <a:gridCol w="396281">
                  <a:extLst>
                    <a:ext uri="{9D8B030D-6E8A-4147-A177-3AD203B41FA5}">
                      <a16:colId xmlns:a16="http://schemas.microsoft.com/office/drawing/2014/main" val="616737260"/>
                    </a:ext>
                  </a:extLst>
                </a:gridCol>
                <a:gridCol w="955893">
                  <a:extLst>
                    <a:ext uri="{9D8B030D-6E8A-4147-A177-3AD203B41FA5}">
                      <a16:colId xmlns:a16="http://schemas.microsoft.com/office/drawing/2014/main" val="3959251878"/>
                    </a:ext>
                  </a:extLst>
                </a:gridCol>
                <a:gridCol w="602454">
                  <a:extLst>
                    <a:ext uri="{9D8B030D-6E8A-4147-A177-3AD203B41FA5}">
                      <a16:colId xmlns:a16="http://schemas.microsoft.com/office/drawing/2014/main" val="3590088829"/>
                    </a:ext>
                  </a:extLst>
                </a:gridCol>
                <a:gridCol w="602454">
                  <a:extLst>
                    <a:ext uri="{9D8B030D-6E8A-4147-A177-3AD203B41FA5}">
                      <a16:colId xmlns:a16="http://schemas.microsoft.com/office/drawing/2014/main" val="2447962612"/>
                    </a:ext>
                  </a:extLst>
                </a:gridCol>
              </a:tblGrid>
              <a:tr h="136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Nbre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Classement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9451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Sorties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980618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BRADLEY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507122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MAZIERES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139714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650526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LERMUSIAUX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118091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PONCHON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766122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KOMORN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389287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387834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CARMOIN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134745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FALCAND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244005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LUCCIONI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839240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258301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CHANRION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453321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FUNDAKOWSKI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471974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SOUCHE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55127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BRADLEY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983519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MITCHELL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433779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MATHIEU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27217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AUBOEUF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092526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BOUBAL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491426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RIGOTTIER-GOIS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470469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70409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DOTHAL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1407"/>
                  </a:ext>
                </a:extLst>
              </a:tr>
              <a:tr h="1692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079757"/>
                  </a:ext>
                </a:extLst>
              </a:tr>
              <a:tr h="1772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VAILHE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44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33880</TotalTime>
  <Words>1368</Words>
  <Application>Microsoft Macintosh PowerPoint</Application>
  <PresentationFormat>Format A4 (210 x 297 mm)</PresentationFormat>
  <Paragraphs>448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Wingdings</vt:lpstr>
      <vt:lpstr>Modèle par défaut</vt:lpstr>
      <vt:lpstr>COBE – SECTION GOLF Assemblée Générale    Présentation </vt:lpstr>
      <vt:lpstr>Agenda</vt:lpstr>
      <vt:lpstr>ACTIVITES 2020 – PREPARATION 2021</vt:lpstr>
      <vt:lpstr>MEMBRES</vt:lpstr>
      <vt:lpstr>DROITS DE JEU</vt:lpstr>
      <vt:lpstr>SORTIES</vt:lpstr>
      <vt:lpstr>Présentation PowerPoint</vt:lpstr>
      <vt:lpstr>Compétitions interne</vt:lpstr>
      <vt:lpstr>Présentation PowerPoint</vt:lpstr>
      <vt:lpstr>CHAMPIONNAT EQUIPE </vt:lpstr>
      <vt:lpstr>Compétitions Externe</vt:lpstr>
      <vt:lpstr>INDEX 2020</vt:lpstr>
      <vt:lpstr>INDEX 2020 (à fin novembre)</vt:lpstr>
      <vt:lpstr>FINANCE</vt:lpstr>
      <vt:lpstr>Bilan 2020 – Budget 2021</vt:lpstr>
      <vt:lpstr>POINTS SPECIFIQUES</vt:lpstr>
      <vt:lpstr>Formation</vt:lpstr>
      <vt:lpstr>CONSEIL ADMINISTRATION</vt:lpstr>
    </vt:vector>
  </TitlesOfParts>
  <Company>RHODIA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FAITS MARQUANTS EN 2001</dc:title>
  <dc:creator>RHODIA</dc:creator>
  <cp:lastModifiedBy>Yves Komorn</cp:lastModifiedBy>
  <cp:revision>889</cp:revision>
  <cp:lastPrinted>2019-10-23T18:50:01Z</cp:lastPrinted>
  <dcterms:created xsi:type="dcterms:W3CDTF">2001-12-05T16:22:39Z</dcterms:created>
  <dcterms:modified xsi:type="dcterms:W3CDTF">2021-03-15T18:00:21Z</dcterms:modified>
</cp:coreProperties>
</file>